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79" r:id="rId3"/>
    <p:sldId id="258" r:id="rId4"/>
    <p:sldId id="259" r:id="rId5"/>
    <p:sldId id="257" r:id="rId6"/>
    <p:sldId id="261" r:id="rId7"/>
    <p:sldId id="262" r:id="rId8"/>
    <p:sldId id="263" r:id="rId9"/>
    <p:sldId id="273" r:id="rId10"/>
    <p:sldId id="271" r:id="rId11"/>
    <p:sldId id="264" r:id="rId12"/>
    <p:sldId id="265" r:id="rId13"/>
    <p:sldId id="266" r:id="rId14"/>
    <p:sldId id="267" r:id="rId15"/>
    <p:sldId id="268" r:id="rId16"/>
    <p:sldId id="269" r:id="rId17"/>
    <p:sldId id="270" r:id="rId18"/>
    <p:sldId id="272" r:id="rId19"/>
    <p:sldId id="276" r:id="rId20"/>
    <p:sldId id="278" r:id="rId21"/>
    <p:sldId id="274" r:id="rId22"/>
    <p:sldId id="275" r:id="rId23"/>
    <p:sldId id="277" r:id="rId24"/>
  </p:sldIdLst>
  <p:sldSz cx="9144000" cy="6858000" type="screen4x3"/>
  <p:notesSz cx="6858000" cy="90678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7CE1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8D598F4F-46D2-4B72-8464-02606E4F7DBF}" type="datetimeFigureOut">
              <a:rPr lang="en-US" smtClean="0"/>
              <a:t>9/30/2011</a:t>
            </a:fld>
            <a:endParaRPr lang="en-US" dirty="0"/>
          </a:p>
        </p:txBody>
      </p:sp>
      <p:sp>
        <p:nvSpPr>
          <p:cNvPr id="8" name="Slide Number Placeholder 7"/>
          <p:cNvSpPr>
            <a:spLocks noGrp="1"/>
          </p:cNvSpPr>
          <p:nvPr>
            <p:ph type="sldNum" sz="quarter" idx="11"/>
          </p:nvPr>
        </p:nvSpPr>
        <p:spPr/>
        <p:txBody>
          <a:bodyPr/>
          <a:lstStyle/>
          <a:p>
            <a:fld id="{266CAD7C-DBC9-4FBE-ACEF-771A92472269}" type="slidenum">
              <a:rPr lang="en-US" smtClean="0"/>
              <a:t>‹#›</a:t>
            </a:fld>
            <a:endParaRPr lang="en-US" dirty="0"/>
          </a:p>
        </p:txBody>
      </p:sp>
      <p:sp>
        <p:nvSpPr>
          <p:cNvPr id="9" name="Footer Placeholder 8"/>
          <p:cNvSpPr>
            <a:spLocks noGrp="1"/>
          </p:cNvSpPr>
          <p:nvPr>
            <p:ph type="ftr" sz="quarter" idx="12"/>
          </p:nvPr>
        </p:nvSpPr>
        <p:spPr/>
        <p:txBody>
          <a:body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D598F4F-46D2-4B72-8464-02606E4F7DBF}" type="datetimeFigureOut">
              <a:rPr lang="en-US" smtClean="0"/>
              <a:t>9/30/2011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66CAD7C-DBC9-4FBE-ACEF-771A92472269}"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D598F4F-46D2-4B72-8464-02606E4F7DBF}" type="datetimeFigureOut">
              <a:rPr lang="en-US" smtClean="0"/>
              <a:t>9/30/2011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66CAD7C-DBC9-4FBE-ACEF-771A92472269}"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8D598F4F-46D2-4B72-8464-02606E4F7DBF}" type="datetimeFigureOut">
              <a:rPr lang="en-US" smtClean="0"/>
              <a:t>9/30/2011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66CAD7C-DBC9-4FBE-ACEF-771A92472269}"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D598F4F-46D2-4B72-8464-02606E4F7DBF}" type="datetimeFigureOut">
              <a:rPr lang="en-US" smtClean="0"/>
              <a:t>9/30/2011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66CAD7C-DBC9-4FBE-ACEF-771A92472269}" type="slidenum">
              <a:rPr lang="en-US" smtClean="0"/>
              <a:t>‹#›</a:t>
            </a:fld>
            <a:endParaRPr lang="en-US" dirty="0"/>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8D598F4F-46D2-4B72-8464-02606E4F7DBF}" type="datetimeFigureOut">
              <a:rPr lang="en-US" smtClean="0"/>
              <a:t>9/30/2011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66CAD7C-DBC9-4FBE-ACEF-771A92472269}" type="slidenum">
              <a:rPr lang="en-US" smtClean="0"/>
              <a:t>‹#›</a:t>
            </a:fld>
            <a:endParaRPr lang="en-US" dirty="0"/>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8D598F4F-46D2-4B72-8464-02606E4F7DBF}" type="datetimeFigureOut">
              <a:rPr lang="en-US" smtClean="0"/>
              <a:t>9/30/2011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66CAD7C-DBC9-4FBE-ACEF-771A92472269}" type="slidenum">
              <a:rPr lang="en-US" smtClean="0"/>
              <a:t>‹#›</a:t>
            </a:fld>
            <a:endParaRPr lang="en-US" dirty="0"/>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D598F4F-46D2-4B72-8464-02606E4F7DBF}" type="datetimeFigureOut">
              <a:rPr lang="en-US" smtClean="0"/>
              <a:t>9/30/2011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66CAD7C-DBC9-4FBE-ACEF-771A92472269}"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598F4F-46D2-4B72-8464-02606E4F7DBF}" type="datetimeFigureOut">
              <a:rPr lang="en-US" smtClean="0"/>
              <a:t>9/30/2011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66CAD7C-DBC9-4FBE-ACEF-771A92472269}"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598F4F-46D2-4B72-8464-02606E4F7DBF}" type="datetimeFigureOut">
              <a:rPr lang="en-US" smtClean="0"/>
              <a:t>9/30/2011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66CAD7C-DBC9-4FBE-ACEF-771A92472269}"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598F4F-46D2-4B72-8464-02606E4F7DBF}" type="datetimeFigureOut">
              <a:rPr lang="en-US" smtClean="0"/>
              <a:t>9/30/2011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66CAD7C-DBC9-4FBE-ACEF-771A92472269}"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8D598F4F-46D2-4B72-8464-02606E4F7DBF}" type="datetimeFigureOut">
              <a:rPr lang="en-US" smtClean="0"/>
              <a:t>9/30/2011</a:t>
            </a:fld>
            <a:endParaRPr lang="en-US" dirty="0"/>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en-US" dirty="0"/>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266CAD7C-DBC9-4FBE-ACEF-771A92472269}" type="slidenum">
              <a:rPr lang="en-US" smtClean="0"/>
              <a:t>‹#›</a:t>
            </a:fld>
            <a:endParaRPr lang="en-US" dirty="0"/>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exploringcollgeoptions.org/"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registrar.uoregon.edu/costs/how_much#Books" TargetMode="External"/><Relationship Id="rId2" Type="http://schemas.openxmlformats.org/officeDocument/2006/relationships/hyperlink" Target="http://registrar.uoregon.edu/costs/matriculation_fee"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studentaid.edu.gov/" TargetMode="External"/><Relationship Id="rId2" Type="http://schemas.openxmlformats.org/officeDocument/2006/relationships/hyperlink" Target="http://www.epistemelinks.com/edge/essays/lo_college.asp#experience" TargetMode="External"/><Relationship Id="rId1" Type="http://schemas.openxmlformats.org/officeDocument/2006/relationships/slideLayout" Target="../slideLayouts/slideLayout2.xml"/><Relationship Id="rId6" Type="http://schemas.openxmlformats.org/officeDocument/2006/relationships/hyperlink" Target="http://www.essayedge.com/" TargetMode="External"/><Relationship Id="rId5" Type="http://schemas.openxmlformats.org/officeDocument/2006/relationships/hyperlink" Target="http://www.nse.org/" TargetMode="External"/><Relationship Id="rId4" Type="http://schemas.openxmlformats.org/officeDocument/2006/relationships/hyperlink" Target="http://www.wiche.edu/sep/wue"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ww.fafsa.ed.gov/" TargetMode="External"/><Relationship Id="rId2" Type="http://schemas.openxmlformats.org/officeDocument/2006/relationships/hyperlink" Target="http://www.pin.ed.gov/"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latin typeface="Felix Titling" pitchFamily="82" charset="0"/>
                <a:cs typeface="MV Boli" pitchFamily="2" charset="0"/>
              </a:rPr>
              <a:t>Senior College and Scholarship Information</a:t>
            </a:r>
            <a:endParaRPr lang="en-US" dirty="0">
              <a:latin typeface="Felix Titling" pitchFamily="82" charset="0"/>
              <a:cs typeface="MV Boli" pitchFamily="2" charset="0"/>
            </a:endParaRPr>
          </a:p>
        </p:txBody>
      </p:sp>
      <p:sp>
        <p:nvSpPr>
          <p:cNvPr id="3" name="Subtitle 2"/>
          <p:cNvSpPr>
            <a:spLocks noGrp="1"/>
          </p:cNvSpPr>
          <p:nvPr>
            <p:ph type="subTitle" idx="1"/>
          </p:nvPr>
        </p:nvSpPr>
        <p:spPr/>
        <p:txBody>
          <a:bodyPr>
            <a:normAutofit fontScale="77500" lnSpcReduction="20000"/>
          </a:bodyPr>
          <a:lstStyle/>
          <a:p>
            <a:r>
              <a:rPr lang="en-US" dirty="0" smtClean="0"/>
              <a:t>Sheri Erhardt</a:t>
            </a:r>
            <a:endParaRPr lang="en-US" dirty="0"/>
          </a:p>
          <a:p>
            <a:r>
              <a:rPr lang="en-US" dirty="0" smtClean="0"/>
              <a:t> Senior Class of 2012 Counselor</a:t>
            </a:r>
          </a:p>
          <a:p>
            <a:r>
              <a:rPr lang="en-US" dirty="0" smtClean="0"/>
              <a:t>728-2400 ext. 7054</a:t>
            </a:r>
          </a:p>
          <a:p>
            <a:r>
              <a:rPr lang="en-US" dirty="0" smtClean="0"/>
              <a:t>slerhardt@mcps.k12.mt.us</a:t>
            </a:r>
            <a:endParaRPr lang="en-US" dirty="0"/>
          </a:p>
        </p:txBody>
      </p:sp>
      <p:pic>
        <p:nvPicPr>
          <p:cNvPr id="3074" name="Picture 2" descr="C:\Users\slerhardt\AppData\Local\Microsoft\Windows\Temporary Internet Files\Content.IE5\JXXTL04J\MC900439262[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24600" y="457200"/>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C:\Users\slerhardt\AppData\Local\Microsoft\Windows\Temporary Internet Files\Content.IE5\JXXTL04J\MC900439262[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457200"/>
            <a:ext cx="1143000" cy="1143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79938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90600"/>
          </a:xfrm>
        </p:spPr>
        <p:txBody>
          <a:bodyPr/>
          <a:lstStyle/>
          <a:p>
            <a:r>
              <a:rPr lang="en-US" dirty="0" smtClean="0"/>
              <a:t>College Visits:</a:t>
            </a:r>
            <a:endParaRPr lang="en-US" dirty="0"/>
          </a:p>
        </p:txBody>
      </p:sp>
      <p:sp>
        <p:nvSpPr>
          <p:cNvPr id="3" name="Content Placeholder 2"/>
          <p:cNvSpPr>
            <a:spLocks noGrp="1"/>
          </p:cNvSpPr>
          <p:nvPr>
            <p:ph idx="1"/>
          </p:nvPr>
        </p:nvSpPr>
        <p:spPr>
          <a:xfrm>
            <a:off x="228600" y="990600"/>
            <a:ext cx="8534400" cy="5638800"/>
          </a:xfrm>
        </p:spPr>
        <p:txBody>
          <a:bodyPr>
            <a:normAutofit fontScale="85000" lnSpcReduction="20000"/>
          </a:bodyPr>
          <a:lstStyle/>
          <a:p>
            <a:r>
              <a:rPr lang="en-US" b="1" dirty="0" smtClean="0">
                <a:solidFill>
                  <a:schemeClr val="tx1"/>
                </a:solidFill>
              </a:rPr>
              <a:t>University of Montana College Fair</a:t>
            </a:r>
            <a:r>
              <a:rPr lang="en-US" dirty="0" smtClean="0"/>
              <a:t>…visit MontanaColleges.com to see who is coming.  Parents are welcome to attend.  Students were to have registered for the fair on-line at mpseoclogin.com by yesterday (Sept. 20</a:t>
            </a:r>
            <a:r>
              <a:rPr lang="en-US" baseline="30000" dirty="0" smtClean="0"/>
              <a:t>th</a:t>
            </a:r>
            <a:r>
              <a:rPr lang="en-US" dirty="0" smtClean="0"/>
              <a:t>), however if they have not and would like to attend, please register by the end of the week!</a:t>
            </a:r>
          </a:p>
          <a:p>
            <a:r>
              <a:rPr lang="en-US" b="1" dirty="0" smtClean="0">
                <a:solidFill>
                  <a:schemeClr val="tx1"/>
                </a:solidFill>
              </a:rPr>
              <a:t>Representatives of colleges and universities from all across the country visit Sentinel High School </a:t>
            </a:r>
            <a:r>
              <a:rPr lang="en-US" dirty="0" smtClean="0"/>
              <a:t>throughout the year, especially in the first semester.  I have a listing of all of the colleges visiting each month outside of my office, on the calendar outside of my office, and they are also announced.  I recommend all students attend at least three school presentations.</a:t>
            </a:r>
          </a:p>
          <a:p>
            <a:r>
              <a:rPr lang="en-US" b="1" dirty="0" smtClean="0">
                <a:solidFill>
                  <a:schemeClr val="tx1"/>
                </a:solidFill>
              </a:rPr>
              <a:t>Make an appointment to do an actual visit of the campus you plan to attend.</a:t>
            </a:r>
            <a:r>
              <a:rPr lang="en-US" dirty="0" smtClean="0"/>
              <a:t>  Even if you are a Missoula resident, do a campus tour.  You will be surprised how much you will learn about the campus in your back yard! </a:t>
            </a:r>
          </a:p>
          <a:p>
            <a:r>
              <a:rPr lang="en-US" b="1" dirty="0" smtClean="0">
                <a:solidFill>
                  <a:schemeClr val="tx1"/>
                </a:solidFill>
              </a:rPr>
              <a:t>Exploring College Options presentation TOMORROW NIGHT </a:t>
            </a:r>
            <a:r>
              <a:rPr lang="en-US" dirty="0" smtClean="0"/>
              <a:t>(Sept. 22) at the Hilton Garden Inn.  Duke, Georgetown, Harvard, Penn, Stanford.  Register at </a:t>
            </a:r>
            <a:r>
              <a:rPr lang="en-US" dirty="0" smtClean="0">
                <a:hlinkClick r:id="rId2"/>
              </a:rPr>
              <a:t>www.exploringcollgeoptions.org</a:t>
            </a:r>
            <a:endParaRPr lang="en-US" dirty="0" smtClean="0"/>
          </a:p>
          <a:p>
            <a:r>
              <a:rPr lang="en-US" b="1" dirty="0" smtClean="0">
                <a:solidFill>
                  <a:schemeClr val="tx1"/>
                </a:solidFill>
              </a:rPr>
              <a:t>October 19</a:t>
            </a:r>
            <a:r>
              <a:rPr lang="en-US" b="1" baseline="30000" dirty="0" smtClean="0">
                <a:solidFill>
                  <a:schemeClr val="tx1"/>
                </a:solidFill>
              </a:rPr>
              <a:t>th</a:t>
            </a:r>
            <a:r>
              <a:rPr lang="en-US" b="1" dirty="0">
                <a:solidFill>
                  <a:schemeClr val="tx1"/>
                </a:solidFill>
              </a:rPr>
              <a:t> </a:t>
            </a:r>
            <a:r>
              <a:rPr lang="en-US" b="1" dirty="0" smtClean="0">
                <a:solidFill>
                  <a:schemeClr val="tx1"/>
                </a:solidFill>
              </a:rPr>
              <a:t>here at lunch (pizza provided!):  Presentation about UM</a:t>
            </a:r>
          </a:p>
          <a:p>
            <a:endParaRPr lang="en-US" dirty="0"/>
          </a:p>
        </p:txBody>
      </p:sp>
    </p:spTree>
    <p:extLst>
      <p:ext uri="{BB962C8B-B14F-4D97-AF65-F5344CB8AC3E}">
        <p14:creationId xmlns:p14="http://schemas.microsoft.com/office/powerpoint/2010/main" val="23157631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838200"/>
          </a:xfrm>
        </p:spPr>
        <p:txBody>
          <a:bodyPr/>
          <a:lstStyle/>
          <a:p>
            <a:r>
              <a:rPr lang="en-US" dirty="0" smtClean="0"/>
              <a:t>Did you know?...</a:t>
            </a:r>
            <a:endParaRPr lang="en-US" dirty="0"/>
          </a:p>
        </p:txBody>
      </p:sp>
      <p:sp>
        <p:nvSpPr>
          <p:cNvPr id="3" name="Content Placeholder 2"/>
          <p:cNvSpPr>
            <a:spLocks noGrp="1"/>
          </p:cNvSpPr>
          <p:nvPr>
            <p:ph idx="1"/>
          </p:nvPr>
        </p:nvSpPr>
        <p:spPr>
          <a:xfrm>
            <a:off x="457200" y="990600"/>
            <a:ext cx="8229600" cy="5135563"/>
          </a:xfrm>
        </p:spPr>
        <p:txBody>
          <a:bodyPr>
            <a:normAutofit fontScale="92500" lnSpcReduction="20000"/>
          </a:bodyPr>
          <a:lstStyle/>
          <a:p>
            <a:r>
              <a:rPr lang="en-US" dirty="0" smtClean="0"/>
              <a:t>Missoula students have the highest high school graduation rate and the lowest rate of students going to college.</a:t>
            </a:r>
          </a:p>
          <a:p>
            <a:r>
              <a:rPr lang="en-US" dirty="0" smtClean="0"/>
              <a:t>You can save $2,416 a year by being a UM College of Technology student vs. a UM main campus student…and it is possible to take ALL of your classes on the main campus, live on campus, eat on campus, participate in all activities other than NCAA sanctioned sports!  Do this for two years, earn an Associate of Arts degree and transfer to the main campus to complete your Bachelor’s degree and you save $4, 832.</a:t>
            </a:r>
          </a:p>
          <a:p>
            <a:r>
              <a:rPr lang="en-US" dirty="0" smtClean="0"/>
              <a:t>UM retention rates:  1</a:t>
            </a:r>
            <a:r>
              <a:rPr lang="en-US" baseline="30000" dirty="0" smtClean="0"/>
              <a:t>st</a:t>
            </a:r>
            <a:r>
              <a:rPr lang="en-US" dirty="0" smtClean="0"/>
              <a:t> year to 2</a:t>
            </a:r>
            <a:r>
              <a:rPr lang="en-US" baseline="30000" dirty="0" smtClean="0"/>
              <a:t>nd</a:t>
            </a:r>
            <a:r>
              <a:rPr lang="en-US" dirty="0" smtClean="0"/>
              <a:t> year= 76%</a:t>
            </a:r>
          </a:p>
          <a:p>
            <a:pPr lvl="7"/>
            <a:r>
              <a:rPr lang="en-US" dirty="0" smtClean="0"/>
              <a:t>5 year graduation rate=37%</a:t>
            </a:r>
          </a:p>
          <a:p>
            <a:pPr lvl="7"/>
            <a:r>
              <a:rPr lang="en-US" dirty="0" smtClean="0"/>
              <a:t>6 year graduation rate=44%</a:t>
            </a:r>
          </a:p>
          <a:p>
            <a:r>
              <a:rPr lang="en-US" dirty="0" smtClean="0"/>
              <a:t>It costs $130 more per class to take an on-line class at the University of Montana.  Check with the school you want to attend to see if you would save money or spend more by taking on-line courses.</a:t>
            </a:r>
          </a:p>
        </p:txBody>
      </p:sp>
    </p:spTree>
    <p:extLst>
      <p:ext uri="{BB962C8B-B14F-4D97-AF65-F5344CB8AC3E}">
        <p14:creationId xmlns:p14="http://schemas.microsoft.com/office/powerpoint/2010/main" val="40287883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lstStyle/>
          <a:p>
            <a:r>
              <a:rPr lang="en-US" dirty="0" smtClean="0"/>
              <a:t>Estimated Budgets:</a:t>
            </a:r>
            <a:endParaRPr lang="en-US" dirty="0"/>
          </a:p>
        </p:txBody>
      </p:sp>
      <p:sp>
        <p:nvSpPr>
          <p:cNvPr id="3" name="Content Placeholder 2"/>
          <p:cNvSpPr>
            <a:spLocks noGrp="1"/>
          </p:cNvSpPr>
          <p:nvPr>
            <p:ph idx="1"/>
          </p:nvPr>
        </p:nvSpPr>
        <p:spPr>
          <a:xfrm>
            <a:off x="457200" y="1295400"/>
            <a:ext cx="8229600" cy="4830763"/>
          </a:xfrm>
        </p:spPr>
        <p:txBody>
          <a:bodyPr/>
          <a:lstStyle/>
          <a:p>
            <a:r>
              <a:rPr lang="en-US" dirty="0" smtClean="0"/>
              <a:t>Estimated first-year budget for full time freshmen at the University of Montana:</a:t>
            </a:r>
          </a:p>
          <a:p>
            <a:pPr marL="457200" lvl="1" indent="0">
              <a:buNone/>
            </a:pPr>
            <a:r>
              <a:rPr lang="en-US" dirty="0" smtClean="0"/>
              <a:t>		      </a:t>
            </a:r>
            <a:r>
              <a:rPr lang="en-US" u="sng" dirty="0" smtClean="0"/>
              <a:t>Mountain Campus	College of Technology Campus</a:t>
            </a:r>
          </a:p>
          <a:p>
            <a:pPr marL="457200" lvl="1" indent="0">
              <a:buNone/>
            </a:pPr>
            <a:r>
              <a:rPr lang="en-US" dirty="0" smtClean="0"/>
              <a:t>Tuition and fees:	$5,722			$3,306</a:t>
            </a:r>
          </a:p>
          <a:p>
            <a:pPr marL="457200" lvl="1" indent="0">
              <a:buNone/>
            </a:pPr>
            <a:r>
              <a:rPr lang="en-US" dirty="0" smtClean="0"/>
              <a:t>Room and board:	$6,660			$6,660</a:t>
            </a:r>
          </a:p>
          <a:p>
            <a:pPr marL="457200" lvl="1" indent="0">
              <a:buNone/>
            </a:pPr>
            <a:r>
              <a:rPr lang="en-US" dirty="0" smtClean="0"/>
              <a:t>Books and supplies:	$950			$950</a:t>
            </a:r>
          </a:p>
          <a:p>
            <a:pPr marL="457200" lvl="1" indent="0">
              <a:buNone/>
            </a:pPr>
            <a:r>
              <a:rPr lang="en-US" dirty="0" smtClean="0"/>
              <a:t>Average Total:	$13, 332			$10,916</a:t>
            </a:r>
          </a:p>
          <a:p>
            <a:pPr marL="457200" lvl="1" indent="0">
              <a:buNone/>
            </a:pPr>
            <a:endParaRPr lang="en-US" dirty="0"/>
          </a:p>
          <a:p>
            <a:r>
              <a:rPr lang="en-US" dirty="0" smtClean="0"/>
              <a:t>Estimated first-year budget for full time freshmen at Montana Tech:</a:t>
            </a:r>
          </a:p>
          <a:p>
            <a:pPr lvl="1"/>
            <a:r>
              <a:rPr lang="en-US" dirty="0" smtClean="0"/>
              <a:t> </a:t>
            </a:r>
            <a:r>
              <a:rPr lang="en-US" dirty="0" smtClean="0">
                <a:solidFill>
                  <a:srgbClr val="FF0000"/>
                </a:solidFill>
              </a:rPr>
              <a:t>highlighted red= $14,158</a:t>
            </a:r>
            <a:endParaRPr lang="en-US" dirty="0">
              <a:solidFill>
                <a:srgbClr val="FF0000"/>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2675234117"/>
              </p:ext>
            </p:extLst>
          </p:nvPr>
        </p:nvGraphicFramePr>
        <p:xfrm>
          <a:off x="4572000" y="4343400"/>
          <a:ext cx="3962400" cy="2053590"/>
        </p:xfrm>
        <a:graphic>
          <a:graphicData uri="http://schemas.openxmlformats.org/drawingml/2006/table">
            <a:tbl>
              <a:tblPr/>
              <a:tblGrid>
                <a:gridCol w="2736005"/>
                <a:gridCol w="1226395"/>
              </a:tblGrid>
              <a:tr h="0">
                <a:tc>
                  <a:txBody>
                    <a:bodyPr/>
                    <a:lstStyle/>
                    <a:p>
                      <a:r>
                        <a:rPr lang="en-US" dirty="0"/>
                        <a:t>Book &amp; Supplies </a:t>
                      </a:r>
                    </a:p>
                  </a:txBody>
                  <a:tcPr marL="9525" marR="9525" marT="9525" marB="9525" anchor="ctr">
                    <a:lnL>
                      <a:noFill/>
                    </a:lnL>
                    <a:lnR>
                      <a:noFill/>
                    </a:lnR>
                    <a:lnT>
                      <a:noFill/>
                    </a:lnT>
                    <a:lnB>
                      <a:noFill/>
                    </a:lnB>
                  </a:tcPr>
                </a:tc>
                <a:tc>
                  <a:txBody>
                    <a:bodyPr/>
                    <a:lstStyle/>
                    <a:p>
                      <a:pPr algn="r"/>
                      <a:r>
                        <a:rPr lang="en-US" dirty="0">
                          <a:solidFill>
                            <a:srgbClr val="FF0000"/>
                          </a:solidFill>
                        </a:rPr>
                        <a:t>$900</a:t>
                      </a:r>
                    </a:p>
                  </a:txBody>
                  <a:tcPr marL="9525" marR="9525" marT="9525" marB="9525" anchor="ctr">
                    <a:lnL>
                      <a:noFill/>
                    </a:lnL>
                    <a:lnR>
                      <a:noFill/>
                    </a:lnR>
                    <a:lnT>
                      <a:noFill/>
                    </a:lnT>
                    <a:lnB>
                      <a:noFill/>
                    </a:lnB>
                  </a:tcPr>
                </a:tc>
              </a:tr>
              <a:tr h="0">
                <a:tc>
                  <a:txBody>
                    <a:bodyPr/>
                    <a:lstStyle/>
                    <a:p>
                      <a:r>
                        <a:rPr lang="en-US" dirty="0"/>
                        <a:t>Miscellaneous</a:t>
                      </a:r>
                    </a:p>
                  </a:txBody>
                  <a:tcPr marL="9525" marR="9525" marT="9525" marB="9525" anchor="ctr">
                    <a:lnL>
                      <a:noFill/>
                    </a:lnL>
                    <a:lnR>
                      <a:noFill/>
                    </a:lnR>
                    <a:lnT>
                      <a:noFill/>
                    </a:lnT>
                    <a:lnB>
                      <a:noFill/>
                    </a:lnB>
                  </a:tcPr>
                </a:tc>
                <a:tc>
                  <a:txBody>
                    <a:bodyPr/>
                    <a:lstStyle/>
                    <a:p>
                      <a:pPr algn="r"/>
                      <a:r>
                        <a:rPr lang="en-US" dirty="0"/>
                        <a:t>$1,600</a:t>
                      </a:r>
                    </a:p>
                  </a:txBody>
                  <a:tcPr marL="9525" marR="9525" marT="9525" marB="9525" anchor="ctr">
                    <a:lnL>
                      <a:noFill/>
                    </a:lnL>
                    <a:lnR>
                      <a:noFill/>
                    </a:lnR>
                    <a:lnT>
                      <a:noFill/>
                    </a:lnT>
                    <a:lnB>
                      <a:noFill/>
                    </a:lnB>
                  </a:tcPr>
                </a:tc>
              </a:tr>
              <a:tr h="0">
                <a:tc>
                  <a:txBody>
                    <a:bodyPr/>
                    <a:lstStyle/>
                    <a:p>
                      <a:r>
                        <a:rPr lang="en-US" dirty="0"/>
                        <a:t>Room &amp; Board </a:t>
                      </a:r>
                    </a:p>
                  </a:txBody>
                  <a:tcPr marL="9525" marR="9525" marT="9525" marB="9525" anchor="ctr">
                    <a:lnL>
                      <a:noFill/>
                    </a:lnL>
                    <a:lnR>
                      <a:noFill/>
                    </a:lnR>
                    <a:lnT>
                      <a:noFill/>
                    </a:lnT>
                    <a:lnB>
                      <a:noFill/>
                    </a:lnB>
                  </a:tcPr>
                </a:tc>
                <a:tc>
                  <a:txBody>
                    <a:bodyPr/>
                    <a:lstStyle/>
                    <a:p>
                      <a:pPr algn="r"/>
                      <a:r>
                        <a:rPr lang="en-US" dirty="0">
                          <a:solidFill>
                            <a:srgbClr val="FF0000"/>
                          </a:solidFill>
                        </a:rPr>
                        <a:t>$7,106</a:t>
                      </a:r>
                    </a:p>
                  </a:txBody>
                  <a:tcPr marL="9525" marR="9525" marT="9525" marB="9525" anchor="ctr">
                    <a:lnL>
                      <a:noFill/>
                    </a:lnL>
                    <a:lnR>
                      <a:noFill/>
                    </a:lnR>
                    <a:lnT>
                      <a:noFill/>
                    </a:lnT>
                    <a:lnB>
                      <a:noFill/>
                    </a:lnB>
                  </a:tcPr>
                </a:tc>
              </a:tr>
              <a:tr h="0">
                <a:tc>
                  <a:txBody>
                    <a:bodyPr/>
                    <a:lstStyle/>
                    <a:p>
                      <a:r>
                        <a:rPr lang="en-US" dirty="0"/>
                        <a:t>Stafford Fees </a:t>
                      </a:r>
                    </a:p>
                  </a:txBody>
                  <a:tcPr marL="9525" marR="9525" marT="9525" marB="9525" anchor="ctr">
                    <a:lnL>
                      <a:noFill/>
                    </a:lnL>
                    <a:lnR>
                      <a:noFill/>
                    </a:lnR>
                    <a:lnT>
                      <a:noFill/>
                    </a:lnT>
                    <a:lnB>
                      <a:noFill/>
                    </a:lnB>
                  </a:tcPr>
                </a:tc>
                <a:tc>
                  <a:txBody>
                    <a:bodyPr/>
                    <a:lstStyle/>
                    <a:p>
                      <a:pPr algn="r"/>
                      <a:r>
                        <a:rPr lang="en-US" dirty="0">
                          <a:solidFill>
                            <a:srgbClr val="FF0000"/>
                          </a:solidFill>
                        </a:rPr>
                        <a:t>$58</a:t>
                      </a:r>
                    </a:p>
                  </a:txBody>
                  <a:tcPr marL="9525" marR="9525" marT="9525" marB="9525" anchor="ctr">
                    <a:lnL>
                      <a:noFill/>
                    </a:lnL>
                    <a:lnR>
                      <a:noFill/>
                    </a:lnR>
                    <a:lnT>
                      <a:noFill/>
                    </a:lnT>
                    <a:lnB>
                      <a:noFill/>
                    </a:lnB>
                  </a:tcPr>
                </a:tc>
              </a:tr>
              <a:tr h="0">
                <a:tc>
                  <a:txBody>
                    <a:bodyPr/>
                    <a:lstStyle/>
                    <a:p>
                      <a:r>
                        <a:rPr lang="en-US" dirty="0"/>
                        <a:t>Tuition &amp; Fees </a:t>
                      </a:r>
                    </a:p>
                  </a:txBody>
                  <a:tcPr marL="9525" marR="9525" marT="9525" marB="9525" anchor="ctr">
                    <a:lnL>
                      <a:noFill/>
                    </a:lnL>
                    <a:lnR>
                      <a:noFill/>
                    </a:lnR>
                    <a:lnT>
                      <a:noFill/>
                    </a:lnT>
                    <a:lnB>
                      <a:noFill/>
                    </a:lnB>
                  </a:tcPr>
                </a:tc>
                <a:tc>
                  <a:txBody>
                    <a:bodyPr/>
                    <a:lstStyle/>
                    <a:p>
                      <a:pPr algn="r"/>
                      <a:r>
                        <a:rPr lang="en-US" dirty="0">
                          <a:solidFill>
                            <a:srgbClr val="FF0000"/>
                          </a:solidFill>
                        </a:rPr>
                        <a:t>$6,094</a:t>
                      </a:r>
                    </a:p>
                  </a:txBody>
                  <a:tcPr marL="9525" marR="9525" marT="9525" marB="9525" anchor="ctr">
                    <a:lnL>
                      <a:noFill/>
                    </a:lnL>
                    <a:lnR>
                      <a:noFill/>
                    </a:lnR>
                    <a:lnT>
                      <a:noFill/>
                    </a:lnT>
                    <a:lnB>
                      <a:noFill/>
                    </a:lnB>
                  </a:tcPr>
                </a:tc>
              </a:tr>
              <a:tr h="0">
                <a:tc>
                  <a:txBody>
                    <a:bodyPr/>
                    <a:lstStyle/>
                    <a:p>
                      <a:r>
                        <a:rPr lang="en-US" dirty="0"/>
                        <a:t>Transportation</a:t>
                      </a:r>
                    </a:p>
                  </a:txBody>
                  <a:tcPr marL="9525" marR="9525" marT="9525" marB="9525" anchor="ctr">
                    <a:lnL>
                      <a:noFill/>
                    </a:lnL>
                    <a:lnR>
                      <a:noFill/>
                    </a:lnR>
                    <a:lnT>
                      <a:noFill/>
                    </a:lnT>
                    <a:lnB>
                      <a:noFill/>
                    </a:lnB>
                  </a:tcPr>
                </a:tc>
                <a:tc>
                  <a:txBody>
                    <a:bodyPr/>
                    <a:lstStyle/>
                    <a:p>
                      <a:pPr algn="r"/>
                      <a:r>
                        <a:rPr lang="en-US" dirty="0"/>
                        <a:t>$1,600</a:t>
                      </a:r>
                    </a:p>
                  </a:txBody>
                  <a:tcPr marL="9525" marR="9525" marT="9525" marB="9525" anchor="ctr">
                    <a:lnL>
                      <a:noFill/>
                    </a:lnL>
                    <a:lnR>
                      <a:noFill/>
                    </a:lnR>
                    <a:lnT>
                      <a:noFill/>
                    </a:lnT>
                    <a:lnB>
                      <a:noFill/>
                    </a:lnB>
                  </a:tcPr>
                </a:tc>
              </a:tr>
              <a:tr h="0">
                <a:tc>
                  <a:txBody>
                    <a:bodyPr/>
                    <a:lstStyle/>
                    <a:p>
                      <a:r>
                        <a:rPr lang="en-US" b="1" dirty="0"/>
                        <a:t>Total</a:t>
                      </a:r>
                      <a:endParaRPr lang="en-US" dirty="0"/>
                    </a:p>
                  </a:txBody>
                  <a:tcPr marL="9525" marR="9525" marT="9525" marB="9525" anchor="ctr">
                    <a:lnL>
                      <a:noFill/>
                    </a:lnL>
                    <a:lnR>
                      <a:noFill/>
                    </a:lnR>
                    <a:lnT>
                      <a:noFill/>
                    </a:lnT>
                    <a:lnB>
                      <a:noFill/>
                    </a:lnB>
                  </a:tcPr>
                </a:tc>
                <a:tc>
                  <a:txBody>
                    <a:bodyPr/>
                    <a:lstStyle/>
                    <a:p>
                      <a:pPr algn="r"/>
                      <a:r>
                        <a:rPr lang="en-US" b="1" dirty="0"/>
                        <a:t>$17,358</a:t>
                      </a:r>
                      <a:endParaRPr lang="en-US" dirty="0"/>
                    </a:p>
                  </a:txBody>
                  <a:tcPr marL="9525" marR="9525" marT="9525" marB="9525" anchor="ctr">
                    <a:lnL>
                      <a:noFill/>
                    </a:lnL>
                    <a:lnR>
                      <a:noFill/>
                    </a:lnR>
                    <a:lnT>
                      <a:noFill/>
                    </a:lnT>
                    <a:lnB>
                      <a:noFill/>
                    </a:lnB>
                  </a:tcPr>
                </a:tc>
              </a:tr>
            </a:tbl>
          </a:graphicData>
        </a:graphic>
      </p:graphicFrame>
    </p:spTree>
    <p:extLst>
      <p:ext uri="{BB962C8B-B14F-4D97-AF65-F5344CB8AC3E}">
        <p14:creationId xmlns:p14="http://schemas.microsoft.com/office/powerpoint/2010/main" val="31403349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339169" y="1600200"/>
          <a:ext cx="6465661" cy="4525962"/>
        </p:xfrm>
        <a:graphic>
          <a:graphicData uri="http://schemas.openxmlformats.org/drawingml/2006/table">
            <a:tbl>
              <a:tblPr/>
              <a:tblGrid>
                <a:gridCol w="5866989"/>
                <a:gridCol w="598672"/>
              </a:tblGrid>
              <a:tr h="431044">
                <a:tc>
                  <a:txBody>
                    <a:bodyPr/>
                    <a:lstStyle/>
                    <a:p>
                      <a:r>
                        <a:rPr lang="en-US" sz="1400" b="1" dirty="0"/>
                        <a:t>Resident Tuition and Fees </a:t>
                      </a:r>
                      <a:r>
                        <a:rPr lang="en-US" sz="1400" dirty="0">
                          <a:effectLst/>
                        </a:rPr>
                        <a:t>Based on enrollment of 15 credits per term (45 credits per year)</a:t>
                      </a:r>
                      <a:endParaRPr lang="en-US" sz="1400" dirty="0"/>
                    </a:p>
                  </a:txBody>
                  <a:tcPr marL="0" marR="0" marT="0" marB="0" anchor="ctr">
                    <a:lnL>
                      <a:noFill/>
                    </a:lnL>
                    <a:lnR>
                      <a:noFill/>
                    </a:lnR>
                    <a:lnT>
                      <a:noFill/>
                    </a:lnT>
                    <a:lnB>
                      <a:noFill/>
                    </a:lnB>
                  </a:tcPr>
                </a:tc>
                <a:tc>
                  <a:txBody>
                    <a:bodyPr/>
                    <a:lstStyle/>
                    <a:p>
                      <a:r>
                        <a:rPr lang="en-US" sz="1400" b="1" dirty="0"/>
                        <a:t>$8,883</a:t>
                      </a:r>
                      <a:endParaRPr lang="en-US" sz="1400" dirty="0"/>
                    </a:p>
                  </a:txBody>
                  <a:tcPr marL="0" marR="0" marT="0" marB="0" anchor="ctr">
                    <a:lnL>
                      <a:noFill/>
                    </a:lnL>
                    <a:lnR>
                      <a:noFill/>
                    </a:lnR>
                    <a:lnT>
                      <a:noFill/>
                    </a:lnT>
                    <a:lnB>
                      <a:noFill/>
                    </a:lnB>
                  </a:tcPr>
                </a:tc>
              </a:tr>
              <a:tr h="431044">
                <a:tc>
                  <a:txBody>
                    <a:bodyPr/>
                    <a:lstStyle/>
                    <a:p>
                      <a:r>
                        <a:rPr lang="en-US" sz="1400" b="1" dirty="0"/>
                        <a:t>Nonresident / International Tuition and Fees </a:t>
                      </a:r>
                      <a:r>
                        <a:rPr lang="en-US" sz="1400" dirty="0">
                          <a:effectLst/>
                        </a:rPr>
                        <a:t>Based on enrollment of 15 credits per term (45 credits per year)</a:t>
                      </a:r>
                      <a:endParaRPr lang="en-US" sz="1400" dirty="0"/>
                    </a:p>
                  </a:txBody>
                  <a:tcPr marL="0" marR="0" marT="0" marB="0" anchor="ctr">
                    <a:lnL>
                      <a:noFill/>
                    </a:lnL>
                    <a:lnR>
                      <a:noFill/>
                    </a:lnR>
                    <a:lnT>
                      <a:noFill/>
                    </a:lnT>
                    <a:lnB>
                      <a:noFill/>
                    </a:lnB>
                  </a:tcPr>
                </a:tc>
                <a:tc>
                  <a:txBody>
                    <a:bodyPr/>
                    <a:lstStyle/>
                    <a:p>
                      <a:r>
                        <a:rPr lang="en-US" sz="1400" b="1" dirty="0"/>
                        <a:t>$27,738</a:t>
                      </a:r>
                      <a:endParaRPr lang="en-US" sz="1400" dirty="0"/>
                    </a:p>
                  </a:txBody>
                  <a:tcPr marL="0" marR="0" marT="0" marB="0" anchor="ctr">
                    <a:lnL>
                      <a:noFill/>
                    </a:lnL>
                    <a:lnR>
                      <a:noFill/>
                    </a:lnR>
                    <a:lnT>
                      <a:noFill/>
                    </a:lnT>
                    <a:lnB>
                      <a:noFill/>
                    </a:lnB>
                  </a:tcPr>
                </a:tc>
              </a:tr>
              <a:tr h="215522">
                <a:tc gridSpan="2">
                  <a:txBody>
                    <a:bodyPr/>
                    <a:lstStyle/>
                    <a:p>
                      <a:r>
                        <a:rPr lang="en-US" sz="1400" i="1" dirty="0">
                          <a:effectLst/>
                        </a:rPr>
                        <a:t>Does not reflect Programmatic Fees or the </a:t>
                      </a:r>
                      <a:r>
                        <a:rPr lang="en-US" sz="1400" i="1" dirty="0">
                          <a:effectLst/>
                          <a:hlinkClick r:id="rId2"/>
                        </a:rPr>
                        <a:t>Matriculation Fee</a:t>
                      </a:r>
                      <a:r>
                        <a:rPr lang="en-US" sz="1400" i="1" dirty="0">
                          <a:effectLst/>
                        </a:rPr>
                        <a:t> for incoming students</a:t>
                      </a:r>
                      <a:endParaRPr lang="en-US" sz="1400" dirty="0"/>
                    </a:p>
                  </a:txBody>
                  <a:tcPr marL="0" marR="0" marT="0" marB="0" anchor="ctr">
                    <a:lnL>
                      <a:noFill/>
                    </a:lnL>
                    <a:lnR>
                      <a:noFill/>
                    </a:lnR>
                    <a:lnT>
                      <a:noFill/>
                    </a:lnT>
                    <a:lnB>
                      <a:noFill/>
                    </a:lnB>
                  </a:tcPr>
                </a:tc>
                <a:tc hMerge="1">
                  <a:txBody>
                    <a:bodyPr/>
                    <a:lstStyle/>
                    <a:p>
                      <a:endParaRPr lang="en-US"/>
                    </a:p>
                  </a:txBody>
                  <a:tcPr/>
                </a:tc>
              </a:tr>
              <a:tr h="215522">
                <a:tc gridSpan="2">
                  <a:txBody>
                    <a:bodyPr/>
                    <a:lstStyle/>
                    <a:p>
                      <a:endParaRPr lang="en-US" sz="1400" dirty="0"/>
                    </a:p>
                  </a:txBody>
                  <a:tcPr marL="0" marR="0" marT="0" marB="0" anchor="ctr">
                    <a:lnL>
                      <a:noFill/>
                    </a:lnL>
                    <a:lnR>
                      <a:noFill/>
                    </a:lnR>
                    <a:lnT>
                      <a:noFill/>
                    </a:lnT>
                    <a:lnB>
                      <a:noFill/>
                    </a:lnB>
                  </a:tcPr>
                </a:tc>
                <a:tc hMerge="1">
                  <a:txBody>
                    <a:bodyPr/>
                    <a:lstStyle/>
                    <a:p>
                      <a:endParaRPr lang="en-US"/>
                    </a:p>
                  </a:txBody>
                  <a:tcPr/>
                </a:tc>
              </a:tr>
              <a:tr h="431044">
                <a:tc>
                  <a:txBody>
                    <a:bodyPr/>
                    <a:lstStyle/>
                    <a:p>
                      <a:r>
                        <a:rPr lang="en-US" sz="1400" b="1" dirty="0"/>
                        <a:t>On-Campus Housing</a:t>
                      </a:r>
                      <a:r>
                        <a:rPr lang="en-US" sz="1400" dirty="0"/>
                        <a:t> </a:t>
                      </a:r>
                      <a:r>
                        <a:rPr lang="en-US" sz="1400" dirty="0">
                          <a:effectLst/>
                        </a:rPr>
                        <a:t>Standard Double Occupancy Room, with Standard Meal Plan</a:t>
                      </a:r>
                      <a:endParaRPr lang="en-US" sz="1400" dirty="0"/>
                    </a:p>
                  </a:txBody>
                  <a:tcPr marL="0" marR="0" marT="0" marB="0" anchor="ctr">
                    <a:lnL>
                      <a:noFill/>
                    </a:lnL>
                    <a:lnR>
                      <a:noFill/>
                    </a:lnR>
                    <a:lnT>
                      <a:noFill/>
                    </a:lnT>
                    <a:lnB>
                      <a:noFill/>
                    </a:lnB>
                  </a:tcPr>
                </a:tc>
                <a:tc>
                  <a:txBody>
                    <a:bodyPr/>
                    <a:lstStyle/>
                    <a:p>
                      <a:r>
                        <a:rPr lang="en-US" sz="1400" b="1" dirty="0"/>
                        <a:t>$9,501</a:t>
                      </a:r>
                      <a:endParaRPr lang="en-US" sz="1400" dirty="0"/>
                    </a:p>
                  </a:txBody>
                  <a:tcPr marL="0" marR="0" marT="0" marB="0" anchor="ctr">
                    <a:lnL>
                      <a:noFill/>
                    </a:lnL>
                    <a:lnR>
                      <a:noFill/>
                    </a:lnR>
                    <a:lnT>
                      <a:noFill/>
                    </a:lnT>
                    <a:lnB>
                      <a:noFill/>
                    </a:lnB>
                  </a:tcPr>
                </a:tc>
              </a:tr>
              <a:tr h="215522">
                <a:tc>
                  <a:txBody>
                    <a:bodyPr/>
                    <a:lstStyle/>
                    <a:p>
                      <a:r>
                        <a:rPr lang="en-US" sz="1400" b="1" dirty="0"/>
                        <a:t>Off-Campus Housing</a:t>
                      </a:r>
                      <a:r>
                        <a:rPr lang="en-US" sz="1400" dirty="0"/>
                        <a:t> </a:t>
                      </a:r>
                      <a:r>
                        <a:rPr lang="en-US" sz="1400" dirty="0">
                          <a:effectLst/>
                        </a:rPr>
                        <a:t>Monthly: Rent $535, Food $380, Utilities $140</a:t>
                      </a:r>
                      <a:endParaRPr lang="en-US" sz="1400" dirty="0"/>
                    </a:p>
                  </a:txBody>
                  <a:tcPr marL="0" marR="0" marT="0" marB="0" anchor="ctr">
                    <a:lnL>
                      <a:noFill/>
                    </a:lnL>
                    <a:lnR>
                      <a:noFill/>
                    </a:lnR>
                    <a:lnT>
                      <a:noFill/>
                    </a:lnT>
                    <a:lnB>
                      <a:noFill/>
                    </a:lnB>
                  </a:tcPr>
                </a:tc>
                <a:tc>
                  <a:txBody>
                    <a:bodyPr/>
                    <a:lstStyle/>
                    <a:p>
                      <a:r>
                        <a:rPr lang="en-US" sz="1400" b="1" dirty="0"/>
                        <a:t>$9,501</a:t>
                      </a:r>
                      <a:endParaRPr lang="en-US" sz="1400" dirty="0"/>
                    </a:p>
                  </a:txBody>
                  <a:tcPr marL="0" marR="0" marT="0" marB="0" anchor="ctr">
                    <a:lnL>
                      <a:noFill/>
                    </a:lnL>
                    <a:lnR>
                      <a:noFill/>
                    </a:lnR>
                    <a:lnT>
                      <a:noFill/>
                    </a:lnT>
                    <a:lnB>
                      <a:noFill/>
                    </a:lnB>
                  </a:tcPr>
                </a:tc>
              </a:tr>
              <a:tr h="215522">
                <a:tc gridSpan="2">
                  <a:txBody>
                    <a:bodyPr/>
                    <a:lstStyle/>
                    <a:p>
                      <a:endParaRPr lang="en-US" sz="1400" dirty="0"/>
                    </a:p>
                  </a:txBody>
                  <a:tcPr marL="0" marR="0" marT="0" marB="0" anchor="ctr">
                    <a:lnL>
                      <a:noFill/>
                    </a:lnL>
                    <a:lnR>
                      <a:noFill/>
                    </a:lnR>
                    <a:lnT>
                      <a:noFill/>
                    </a:lnT>
                    <a:lnB>
                      <a:noFill/>
                    </a:lnB>
                  </a:tcPr>
                </a:tc>
                <a:tc hMerge="1">
                  <a:txBody>
                    <a:bodyPr/>
                    <a:lstStyle/>
                    <a:p>
                      <a:endParaRPr lang="en-US"/>
                    </a:p>
                  </a:txBody>
                  <a:tcPr/>
                </a:tc>
              </a:tr>
              <a:tr h="431044">
                <a:tc>
                  <a:txBody>
                    <a:bodyPr/>
                    <a:lstStyle/>
                    <a:p>
                      <a:r>
                        <a:rPr lang="en-US" sz="1400" b="1" dirty="0">
                          <a:hlinkClick r:id="rId3"/>
                        </a:rPr>
                        <a:t>Books and Supplies</a:t>
                      </a:r>
                      <a:r>
                        <a:rPr lang="en-US" sz="1400" b="1" dirty="0"/>
                        <a:t> </a:t>
                      </a:r>
                      <a:r>
                        <a:rPr lang="en-US" sz="1400" dirty="0">
                          <a:effectLst/>
                        </a:rPr>
                        <a:t>Cost varies depending on requirements for enrolled courses</a:t>
                      </a:r>
                      <a:endParaRPr lang="en-US" sz="1400" dirty="0"/>
                    </a:p>
                  </a:txBody>
                  <a:tcPr marL="0" marR="0" marT="0" marB="0" anchor="ctr">
                    <a:lnL>
                      <a:noFill/>
                    </a:lnL>
                    <a:lnR>
                      <a:noFill/>
                    </a:lnR>
                    <a:lnT>
                      <a:noFill/>
                    </a:lnT>
                    <a:lnB>
                      <a:noFill/>
                    </a:lnB>
                  </a:tcPr>
                </a:tc>
                <a:tc>
                  <a:txBody>
                    <a:bodyPr/>
                    <a:lstStyle/>
                    <a:p>
                      <a:r>
                        <a:rPr lang="en-US" sz="1400" b="1" dirty="0"/>
                        <a:t>$1,050</a:t>
                      </a:r>
                      <a:endParaRPr lang="en-US" sz="1400" dirty="0"/>
                    </a:p>
                  </a:txBody>
                  <a:tcPr marL="0" marR="0" marT="0" marB="0" anchor="ctr">
                    <a:lnL>
                      <a:noFill/>
                    </a:lnL>
                    <a:lnR>
                      <a:noFill/>
                    </a:lnR>
                    <a:lnT>
                      <a:noFill/>
                    </a:lnT>
                    <a:lnB>
                      <a:noFill/>
                    </a:lnB>
                  </a:tcPr>
                </a:tc>
              </a:tr>
              <a:tr h="215522">
                <a:tc gridSpan="2">
                  <a:txBody>
                    <a:bodyPr/>
                    <a:lstStyle/>
                    <a:p>
                      <a:endParaRPr lang="en-US" sz="1400" dirty="0"/>
                    </a:p>
                  </a:txBody>
                  <a:tcPr marL="0" marR="0" marT="0" marB="0" anchor="ctr">
                    <a:lnL>
                      <a:noFill/>
                    </a:lnL>
                    <a:lnR>
                      <a:noFill/>
                    </a:lnR>
                    <a:lnT>
                      <a:noFill/>
                    </a:lnT>
                    <a:lnB>
                      <a:noFill/>
                    </a:lnB>
                  </a:tcPr>
                </a:tc>
                <a:tc hMerge="1">
                  <a:txBody>
                    <a:bodyPr/>
                    <a:lstStyle/>
                    <a:p>
                      <a:endParaRPr lang="en-US"/>
                    </a:p>
                  </a:txBody>
                  <a:tcPr/>
                </a:tc>
              </a:tr>
              <a:tr h="215522">
                <a:tc>
                  <a:txBody>
                    <a:bodyPr/>
                    <a:lstStyle/>
                    <a:p>
                      <a:r>
                        <a:rPr lang="en-US" sz="1400" b="1" dirty="0"/>
                        <a:t>Personal Expenses </a:t>
                      </a:r>
                      <a:r>
                        <a:rPr lang="en-US" sz="1400" dirty="0">
                          <a:effectLst/>
                        </a:rPr>
                        <a:t>Cost varies depending on personal spending habits</a:t>
                      </a:r>
                      <a:endParaRPr lang="en-US" sz="1400" dirty="0"/>
                    </a:p>
                  </a:txBody>
                  <a:tcPr marL="0" marR="0" marT="0" marB="0" anchor="ctr">
                    <a:lnL>
                      <a:noFill/>
                    </a:lnL>
                    <a:lnR>
                      <a:noFill/>
                    </a:lnR>
                    <a:lnT>
                      <a:noFill/>
                    </a:lnT>
                    <a:lnB>
                      <a:noFill/>
                    </a:lnB>
                  </a:tcPr>
                </a:tc>
                <a:tc>
                  <a:txBody>
                    <a:bodyPr/>
                    <a:lstStyle/>
                    <a:p>
                      <a:r>
                        <a:rPr lang="en-US" sz="1400" b="1" dirty="0"/>
                        <a:t>$2,412</a:t>
                      </a:r>
                      <a:endParaRPr lang="en-US" sz="1400" dirty="0"/>
                    </a:p>
                  </a:txBody>
                  <a:tcPr marL="0" marR="0" marT="0" marB="0" anchor="ctr">
                    <a:lnL>
                      <a:noFill/>
                    </a:lnL>
                    <a:lnR>
                      <a:noFill/>
                    </a:lnR>
                    <a:lnT>
                      <a:noFill/>
                    </a:lnT>
                    <a:lnB>
                      <a:noFill/>
                    </a:lnB>
                  </a:tcPr>
                </a:tc>
              </a:tr>
              <a:tr h="862088">
                <a:tc gridSpan="2">
                  <a:txBody>
                    <a:bodyPr/>
                    <a:lstStyle/>
                    <a:p>
                      <a:r>
                        <a:rPr lang="en-US" sz="1400" i="1" dirty="0">
                          <a:effectLst/>
                        </a:rPr>
                        <a:t>"Personal Expenses" represents typical expenses that a student may incur in the course of day to day living: local transportation, clothing, personal items, laundry, going to a movie, or buying a pizza. It is provided for personal planning purposes only and does not represent a direct cost of attending the University.</a:t>
                      </a:r>
                      <a:endParaRPr lang="en-US" sz="1400" dirty="0"/>
                    </a:p>
                  </a:txBody>
                  <a:tcPr marL="0" marR="0" marT="0" marB="0" anchor="ctr">
                    <a:lnL>
                      <a:noFill/>
                    </a:lnL>
                    <a:lnR>
                      <a:noFill/>
                    </a:lnR>
                    <a:lnT>
                      <a:noFill/>
                    </a:lnT>
                    <a:lnB>
                      <a:noFill/>
                    </a:lnB>
                  </a:tcPr>
                </a:tc>
                <a:tc hMerge="1">
                  <a:txBody>
                    <a:bodyPr/>
                    <a:lstStyle/>
                    <a:p>
                      <a:endParaRPr lang="en-US"/>
                    </a:p>
                  </a:txBody>
                  <a:tcPr/>
                </a:tc>
              </a:tr>
              <a:tr h="215522">
                <a:tc gridSpan="2">
                  <a:txBody>
                    <a:bodyPr/>
                    <a:lstStyle/>
                    <a:p>
                      <a:endParaRPr lang="en-US" sz="1400" dirty="0"/>
                    </a:p>
                  </a:txBody>
                  <a:tcPr marL="0" marR="0" marT="0" marB="0" anchor="ctr">
                    <a:lnL>
                      <a:noFill/>
                    </a:lnL>
                    <a:lnR>
                      <a:noFill/>
                    </a:lnR>
                    <a:lnT>
                      <a:noFill/>
                    </a:lnT>
                    <a:lnB>
                      <a:noFill/>
                    </a:lnB>
                  </a:tcPr>
                </a:tc>
                <a:tc hMerge="1">
                  <a:txBody>
                    <a:bodyPr/>
                    <a:lstStyle/>
                    <a:p>
                      <a:endParaRPr lang="en-US"/>
                    </a:p>
                  </a:txBody>
                  <a:tcPr/>
                </a:tc>
              </a:tr>
              <a:tr h="215522">
                <a:tc>
                  <a:txBody>
                    <a:bodyPr/>
                    <a:lstStyle/>
                    <a:p>
                      <a:r>
                        <a:rPr lang="en-US" sz="1400" b="1" dirty="0"/>
                        <a:t>Total Cost of Attendance</a:t>
                      </a:r>
                      <a:r>
                        <a:rPr lang="en-US" sz="1400" dirty="0"/>
                        <a:t> (Resident)</a:t>
                      </a:r>
                    </a:p>
                  </a:txBody>
                  <a:tcPr marL="0" marR="0" marT="0" marB="0" anchor="ctr">
                    <a:lnL>
                      <a:noFill/>
                    </a:lnL>
                    <a:lnR>
                      <a:noFill/>
                    </a:lnR>
                    <a:lnT>
                      <a:noFill/>
                    </a:lnT>
                    <a:lnB>
                      <a:noFill/>
                    </a:lnB>
                  </a:tcPr>
                </a:tc>
                <a:tc>
                  <a:txBody>
                    <a:bodyPr/>
                    <a:lstStyle/>
                    <a:p>
                      <a:r>
                        <a:rPr lang="en-US" sz="1400" b="1" dirty="0"/>
                        <a:t>$21,846</a:t>
                      </a:r>
                      <a:endParaRPr lang="en-US" sz="1400" dirty="0"/>
                    </a:p>
                  </a:txBody>
                  <a:tcPr marL="0" marR="0" marT="0" marB="0" anchor="ctr">
                    <a:lnL>
                      <a:noFill/>
                    </a:lnL>
                    <a:lnR>
                      <a:noFill/>
                    </a:lnR>
                    <a:lnT>
                      <a:noFill/>
                    </a:lnT>
                    <a:lnB>
                      <a:noFill/>
                    </a:lnB>
                  </a:tcPr>
                </a:tc>
              </a:tr>
              <a:tr h="215522">
                <a:tc>
                  <a:txBody>
                    <a:bodyPr/>
                    <a:lstStyle/>
                    <a:p>
                      <a:r>
                        <a:rPr lang="en-US" sz="1400" b="1" dirty="0"/>
                        <a:t>Total Cost of Attendance</a:t>
                      </a:r>
                      <a:r>
                        <a:rPr lang="en-US" sz="1400" dirty="0"/>
                        <a:t> (Nonresident)</a:t>
                      </a:r>
                    </a:p>
                  </a:txBody>
                  <a:tcPr marL="0" marR="0" marT="0" marB="0" anchor="ctr">
                    <a:lnL>
                      <a:noFill/>
                    </a:lnL>
                    <a:lnR>
                      <a:noFill/>
                    </a:lnR>
                    <a:lnT>
                      <a:noFill/>
                    </a:lnT>
                    <a:lnB>
                      <a:noFill/>
                    </a:lnB>
                  </a:tcPr>
                </a:tc>
                <a:tc>
                  <a:txBody>
                    <a:bodyPr/>
                    <a:lstStyle/>
                    <a:p>
                      <a:r>
                        <a:rPr lang="en-US" sz="1400" b="1" dirty="0"/>
                        <a:t>$40,701</a:t>
                      </a:r>
                      <a:endParaRPr lang="en-US" sz="1400" dirty="0"/>
                    </a:p>
                  </a:txBody>
                  <a:tcPr marL="0" marR="0" marT="0" marB="0" anchor="ctr">
                    <a:lnL>
                      <a:noFill/>
                    </a:lnL>
                    <a:lnR>
                      <a:noFill/>
                    </a:lnR>
                    <a:lnT>
                      <a:noFill/>
                    </a:lnT>
                    <a:lnB>
                      <a:noFill/>
                    </a:lnB>
                  </a:tcPr>
                </a:tc>
              </a:tr>
            </a:tbl>
          </a:graphicData>
        </a:graphic>
      </p:graphicFrame>
      <p:sp>
        <p:nvSpPr>
          <p:cNvPr id="5" name="Title 4"/>
          <p:cNvSpPr>
            <a:spLocks noGrp="1"/>
          </p:cNvSpPr>
          <p:nvPr>
            <p:ph type="title"/>
          </p:nvPr>
        </p:nvSpPr>
        <p:spPr>
          <a:xfrm>
            <a:off x="457200" y="457200"/>
            <a:ext cx="8229600" cy="685800"/>
          </a:xfrm>
        </p:spPr>
        <p:txBody>
          <a:bodyPr/>
          <a:lstStyle/>
          <a:p>
            <a:r>
              <a:rPr lang="en-US" sz="2400" dirty="0" smtClean="0"/>
              <a:t>Estimated cost of attendance at the University of Oregon</a:t>
            </a:r>
            <a:endParaRPr lang="en-US" sz="2400" dirty="0"/>
          </a:p>
        </p:txBody>
      </p:sp>
      <p:sp>
        <p:nvSpPr>
          <p:cNvPr id="6" name="Content Placeholder 5"/>
          <p:cNvSpPr>
            <a:spLocks noGrp="1"/>
          </p:cNvSpPr>
          <p:nvPr>
            <p:ph idx="1"/>
          </p:nvPr>
        </p:nvSpPr>
        <p:spPr>
          <a:xfrm>
            <a:off x="457200" y="1219200"/>
            <a:ext cx="8229600" cy="4906963"/>
          </a:xfrm>
        </p:spPr>
        <p:txBody>
          <a:bodyPr/>
          <a:lstStyle/>
          <a:p>
            <a:endParaRPr lang="en-US" dirty="0"/>
          </a:p>
        </p:txBody>
      </p:sp>
    </p:spTree>
    <p:extLst>
      <p:ext uri="{BB962C8B-B14F-4D97-AF65-F5344CB8AC3E}">
        <p14:creationId xmlns:p14="http://schemas.microsoft.com/office/powerpoint/2010/main" val="36840292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62000"/>
          </a:xfrm>
        </p:spPr>
        <p:txBody>
          <a:bodyPr/>
          <a:lstStyle/>
          <a:p>
            <a:r>
              <a:rPr lang="en-US" dirty="0" smtClean="0"/>
              <a:t>Helpful websites:</a:t>
            </a:r>
            <a:endParaRPr lang="en-US" dirty="0"/>
          </a:p>
        </p:txBody>
      </p:sp>
      <p:sp>
        <p:nvSpPr>
          <p:cNvPr id="3" name="Content Placeholder 2"/>
          <p:cNvSpPr>
            <a:spLocks noGrp="1"/>
          </p:cNvSpPr>
          <p:nvPr>
            <p:ph idx="1"/>
          </p:nvPr>
        </p:nvSpPr>
        <p:spPr>
          <a:xfrm>
            <a:off x="152400" y="1143000"/>
            <a:ext cx="8839200" cy="5211763"/>
          </a:xfrm>
        </p:spPr>
        <p:txBody>
          <a:bodyPr>
            <a:normAutofit fontScale="25000" lnSpcReduction="20000"/>
          </a:bodyPr>
          <a:lstStyle/>
          <a:p>
            <a:pPr marL="0" indent="0">
              <a:buNone/>
            </a:pPr>
            <a:r>
              <a:rPr lang="en-US" sz="5600" u="sng" dirty="0">
                <a:latin typeface="Arial Black" pitchFamily="34" charset="0"/>
                <a:cs typeface="MV Boli" pitchFamily="2" charset="0"/>
                <a:hlinkClick r:id="rId2"/>
              </a:rPr>
              <a:t>http://</a:t>
            </a:r>
            <a:r>
              <a:rPr lang="en-US" sz="5600" u="sng" dirty="0" smtClean="0">
                <a:latin typeface="Arial Black" pitchFamily="34" charset="0"/>
                <a:cs typeface="MV Boli" pitchFamily="2" charset="0"/>
                <a:hlinkClick r:id="rId2"/>
              </a:rPr>
              <a:t>www.epistemelinks.com/edge/essays/lo_college.asp#experience</a:t>
            </a:r>
            <a:endParaRPr lang="en-US" sz="5600" u="sng" dirty="0">
              <a:latin typeface="Arial Black" pitchFamily="34" charset="0"/>
              <a:cs typeface="MV Boli" pitchFamily="2" charset="0"/>
            </a:endParaRPr>
          </a:p>
          <a:p>
            <a:pPr marL="0" indent="0">
              <a:buNone/>
            </a:pPr>
            <a:r>
              <a:rPr lang="en-US" sz="5600" dirty="0" smtClean="0">
                <a:latin typeface="Arial Black" pitchFamily="34" charset="0"/>
                <a:cs typeface="MV Boli" pitchFamily="2" charset="0"/>
              </a:rPr>
              <a:t>                                                                                                                 Essay </a:t>
            </a:r>
            <a:r>
              <a:rPr lang="en-US" sz="5600" dirty="0">
                <a:latin typeface="Arial Black" pitchFamily="34" charset="0"/>
                <a:cs typeface="MV Boli" pitchFamily="2" charset="0"/>
              </a:rPr>
              <a:t>writing </a:t>
            </a:r>
            <a:r>
              <a:rPr lang="en-US" sz="5600" dirty="0" smtClean="0">
                <a:latin typeface="Arial Black" pitchFamily="34" charset="0"/>
                <a:cs typeface="MV Boli" pitchFamily="2" charset="0"/>
              </a:rPr>
              <a:t>advice</a:t>
            </a:r>
          </a:p>
          <a:p>
            <a:pPr marL="0" indent="0">
              <a:buNone/>
            </a:pPr>
            <a:endParaRPr lang="en-US" sz="5600" dirty="0">
              <a:latin typeface="Arial Black" pitchFamily="34" charset="0"/>
              <a:cs typeface="MV Boli" pitchFamily="2" charset="0"/>
            </a:endParaRPr>
          </a:p>
          <a:p>
            <a:pPr marL="0" indent="0">
              <a:buNone/>
            </a:pPr>
            <a:r>
              <a:rPr lang="en-US" sz="5600" dirty="0" smtClean="0">
                <a:latin typeface="Arial Black" pitchFamily="34" charset="0"/>
                <a:cs typeface="MV Boli" pitchFamily="2" charset="0"/>
              </a:rPr>
              <a:t>FastWeb.com</a:t>
            </a:r>
            <a:r>
              <a:rPr lang="en-US" sz="5600" dirty="0">
                <a:latin typeface="Arial Black" pitchFamily="34" charset="0"/>
                <a:cs typeface="MV Boli" pitchFamily="2" charset="0"/>
              </a:rPr>
              <a:t>				</a:t>
            </a:r>
            <a:r>
              <a:rPr lang="en-US" sz="5600" dirty="0" smtClean="0">
                <a:latin typeface="Arial Black" pitchFamily="34" charset="0"/>
                <a:cs typeface="MV Boli" pitchFamily="2" charset="0"/>
              </a:rPr>
              <a:t>	         </a:t>
            </a:r>
            <a:r>
              <a:rPr lang="en-US" sz="5600" dirty="0">
                <a:latin typeface="Arial Black" pitchFamily="34" charset="0"/>
                <a:cs typeface="MV Boli" pitchFamily="2" charset="0"/>
              </a:rPr>
              <a:t>Scholarship search </a:t>
            </a:r>
            <a:r>
              <a:rPr lang="en-US" sz="5600" dirty="0" smtClean="0">
                <a:latin typeface="Arial Black" pitchFamily="34" charset="0"/>
                <a:cs typeface="MV Boli" pitchFamily="2" charset="0"/>
              </a:rPr>
              <a:t>engine</a:t>
            </a:r>
          </a:p>
          <a:p>
            <a:pPr marL="0" indent="0">
              <a:buNone/>
            </a:pPr>
            <a:endParaRPr lang="en-US" sz="5600" dirty="0">
              <a:latin typeface="Arial Black" pitchFamily="34" charset="0"/>
              <a:cs typeface="MV Boli" pitchFamily="2" charset="0"/>
            </a:endParaRPr>
          </a:p>
          <a:p>
            <a:pPr marL="0" indent="0">
              <a:buNone/>
            </a:pPr>
            <a:r>
              <a:rPr lang="en-US" sz="5600" dirty="0" smtClean="0">
                <a:latin typeface="Arial Black" pitchFamily="34" charset="0"/>
                <a:cs typeface="MV Boli" pitchFamily="2" charset="0"/>
              </a:rPr>
              <a:t>MontanaColleges.com</a:t>
            </a:r>
            <a:r>
              <a:rPr lang="en-US" sz="5600" dirty="0">
                <a:latin typeface="Arial Black" pitchFamily="34" charset="0"/>
                <a:cs typeface="MV Boli" pitchFamily="2" charset="0"/>
              </a:rPr>
              <a:t>			  </a:t>
            </a:r>
            <a:r>
              <a:rPr lang="en-US" sz="5600" dirty="0" smtClean="0">
                <a:latin typeface="Arial Black" pitchFamily="34" charset="0"/>
                <a:cs typeface="MV Boli" pitchFamily="2" charset="0"/>
              </a:rPr>
              <a:t>	          </a:t>
            </a:r>
            <a:r>
              <a:rPr lang="en-US" sz="5600" dirty="0">
                <a:latin typeface="Arial Black" pitchFamily="34" charset="0"/>
                <a:cs typeface="MV Boli" pitchFamily="2" charset="0"/>
              </a:rPr>
              <a:t>Montana College planning </a:t>
            </a:r>
            <a:endParaRPr lang="en-US" sz="5600" dirty="0" smtClean="0">
              <a:latin typeface="Arial Black" pitchFamily="34" charset="0"/>
              <a:cs typeface="MV Boli" pitchFamily="2" charset="0"/>
            </a:endParaRPr>
          </a:p>
          <a:p>
            <a:pPr marL="0" indent="0">
              <a:buNone/>
            </a:pPr>
            <a:endParaRPr lang="en-US" sz="5600" dirty="0">
              <a:latin typeface="Arial Black" pitchFamily="34" charset="0"/>
              <a:cs typeface="MV Boli" pitchFamily="2" charset="0"/>
            </a:endParaRPr>
          </a:p>
          <a:p>
            <a:pPr marL="0" indent="0">
              <a:buNone/>
            </a:pPr>
            <a:r>
              <a:rPr lang="en-US" sz="5600" dirty="0">
                <a:latin typeface="Arial Black" pitchFamily="34" charset="0"/>
                <a:cs typeface="MV Boli" pitchFamily="2" charset="0"/>
              </a:rPr>
              <a:t>mtcis.intocareers.org (user:  sentinelhs, pass:  plan7ing)    </a:t>
            </a:r>
            <a:endParaRPr lang="en-US" sz="5600" dirty="0" smtClean="0">
              <a:latin typeface="Arial Black" pitchFamily="34" charset="0"/>
              <a:cs typeface="MV Boli" pitchFamily="2" charset="0"/>
            </a:endParaRPr>
          </a:p>
          <a:p>
            <a:pPr marL="0" indent="0">
              <a:buNone/>
            </a:pPr>
            <a:r>
              <a:rPr lang="en-US" sz="5600" dirty="0" smtClean="0">
                <a:latin typeface="Arial Black" pitchFamily="34" charset="0"/>
                <a:cs typeface="MV Boli" pitchFamily="2" charset="0"/>
              </a:rPr>
              <a:t>                                                                                      Scholarship</a:t>
            </a:r>
            <a:r>
              <a:rPr lang="en-US" sz="5600" dirty="0">
                <a:latin typeface="Arial Black" pitchFamily="34" charset="0"/>
                <a:cs typeface="MV Boli" pitchFamily="2" charset="0"/>
              </a:rPr>
              <a:t>, college, interest </a:t>
            </a:r>
            <a:r>
              <a:rPr lang="en-US" sz="5600" dirty="0" smtClean="0">
                <a:latin typeface="Arial Black" pitchFamily="34" charset="0"/>
                <a:cs typeface="MV Boli" pitchFamily="2" charset="0"/>
              </a:rPr>
              <a:t>search</a:t>
            </a:r>
          </a:p>
          <a:p>
            <a:pPr marL="0" indent="0">
              <a:buNone/>
            </a:pPr>
            <a:endParaRPr lang="en-US" sz="5600" dirty="0">
              <a:latin typeface="Arial Black" pitchFamily="34" charset="0"/>
              <a:cs typeface="MV Boli" pitchFamily="2" charset="0"/>
            </a:endParaRPr>
          </a:p>
          <a:p>
            <a:pPr marL="0" indent="0">
              <a:buNone/>
            </a:pPr>
            <a:r>
              <a:rPr lang="en-US" sz="5600" dirty="0" smtClean="0">
                <a:latin typeface="Arial Black" pitchFamily="34" charset="0"/>
                <a:cs typeface="MV Boli" pitchFamily="2" charset="0"/>
                <a:hlinkClick r:id="rId3"/>
              </a:rPr>
              <a:t>www.studentaid.edu.gov</a:t>
            </a:r>
            <a:r>
              <a:rPr lang="en-US" sz="5600" dirty="0">
                <a:latin typeface="Arial Black" pitchFamily="34" charset="0"/>
                <a:cs typeface="MV Boli" pitchFamily="2" charset="0"/>
              </a:rPr>
              <a:t>		</a:t>
            </a:r>
            <a:r>
              <a:rPr lang="en-US" sz="5600" dirty="0" smtClean="0">
                <a:latin typeface="Arial Black" pitchFamily="34" charset="0"/>
                <a:cs typeface="MV Boli" pitchFamily="2" charset="0"/>
              </a:rPr>
              <a:t>	</a:t>
            </a:r>
            <a:r>
              <a:rPr lang="en-US" sz="5600" dirty="0">
                <a:latin typeface="Arial Black" pitchFamily="34" charset="0"/>
                <a:cs typeface="MV Boli" pitchFamily="2" charset="0"/>
              </a:rPr>
              <a:t>	</a:t>
            </a:r>
            <a:r>
              <a:rPr lang="en-US" sz="5600" dirty="0" smtClean="0">
                <a:latin typeface="Arial Black" pitchFamily="34" charset="0"/>
                <a:cs typeface="MV Boli" pitchFamily="2" charset="0"/>
              </a:rPr>
              <a:t>      federal </a:t>
            </a:r>
            <a:r>
              <a:rPr lang="en-US" sz="5600" dirty="0">
                <a:latin typeface="Arial Black" pitchFamily="34" charset="0"/>
                <a:cs typeface="MV Boli" pitchFamily="2" charset="0"/>
              </a:rPr>
              <a:t>financial aid </a:t>
            </a:r>
            <a:r>
              <a:rPr lang="en-US" sz="5600" dirty="0" smtClean="0">
                <a:latin typeface="Arial Black" pitchFamily="34" charset="0"/>
                <a:cs typeface="MV Boli" pitchFamily="2" charset="0"/>
              </a:rPr>
              <a:t>website</a:t>
            </a:r>
          </a:p>
          <a:p>
            <a:pPr marL="0" indent="0">
              <a:buNone/>
            </a:pPr>
            <a:endParaRPr lang="en-US" sz="5600" dirty="0">
              <a:latin typeface="Arial Black" pitchFamily="34" charset="0"/>
              <a:cs typeface="MV Boli" pitchFamily="2" charset="0"/>
            </a:endParaRPr>
          </a:p>
          <a:p>
            <a:pPr marL="0" indent="0">
              <a:buNone/>
            </a:pPr>
            <a:r>
              <a:rPr lang="en-US" sz="5600" dirty="0">
                <a:latin typeface="Arial Black" pitchFamily="34" charset="0"/>
                <a:cs typeface="MV Boli" pitchFamily="2" charset="0"/>
                <a:hlinkClick r:id="rId4"/>
              </a:rPr>
              <a:t>www.wiche.edu/sep/wue</a:t>
            </a:r>
            <a:r>
              <a:rPr lang="en-US" sz="5600" dirty="0">
                <a:latin typeface="Arial Black" pitchFamily="34" charset="0"/>
                <a:cs typeface="MV Boli" pitchFamily="2" charset="0"/>
              </a:rPr>
              <a:t>		  </a:t>
            </a:r>
            <a:r>
              <a:rPr lang="en-US" sz="5600" dirty="0" smtClean="0">
                <a:latin typeface="Arial Black" pitchFamily="34" charset="0"/>
                <a:cs typeface="MV Boli" pitchFamily="2" charset="0"/>
              </a:rPr>
              <a:t>                  </a:t>
            </a:r>
            <a:r>
              <a:rPr lang="en-US" sz="5600" dirty="0">
                <a:latin typeface="Arial Black" pitchFamily="34" charset="0"/>
                <a:cs typeface="MV Boli" pitchFamily="2" charset="0"/>
              </a:rPr>
              <a:t>Western Undergraduate Exchange info</a:t>
            </a:r>
          </a:p>
          <a:p>
            <a:endParaRPr lang="en-US" sz="5600" dirty="0" smtClean="0">
              <a:latin typeface="Arial Black" pitchFamily="34" charset="0"/>
              <a:cs typeface="MV Boli" pitchFamily="2" charset="0"/>
              <a:hlinkClick r:id="rId5"/>
            </a:endParaRPr>
          </a:p>
          <a:p>
            <a:pPr marL="0" indent="0">
              <a:buNone/>
            </a:pPr>
            <a:r>
              <a:rPr lang="en-US" sz="5600" dirty="0" smtClean="0">
                <a:latin typeface="Arial Black" pitchFamily="34" charset="0"/>
                <a:cs typeface="MV Boli" pitchFamily="2" charset="0"/>
                <a:hlinkClick r:id="rId5"/>
              </a:rPr>
              <a:t>www.nse.org</a:t>
            </a:r>
            <a:r>
              <a:rPr lang="en-US" sz="5600" dirty="0">
                <a:latin typeface="Arial Black" pitchFamily="34" charset="0"/>
                <a:cs typeface="MV Boli" pitchFamily="2" charset="0"/>
              </a:rPr>
              <a:t>				</a:t>
            </a:r>
            <a:r>
              <a:rPr lang="en-US" sz="5600" dirty="0" smtClean="0">
                <a:latin typeface="Arial Black" pitchFamily="34" charset="0"/>
                <a:cs typeface="MV Boli" pitchFamily="2" charset="0"/>
              </a:rPr>
              <a:t>                </a:t>
            </a:r>
            <a:r>
              <a:rPr lang="en-US" sz="5600" dirty="0">
                <a:latin typeface="Arial Black" pitchFamily="34" charset="0"/>
                <a:cs typeface="MV Boli" pitchFamily="2" charset="0"/>
              </a:rPr>
              <a:t>National Student Exchange </a:t>
            </a:r>
            <a:r>
              <a:rPr lang="en-US" sz="5600" dirty="0" smtClean="0">
                <a:latin typeface="Arial Black" pitchFamily="34" charset="0"/>
                <a:cs typeface="MV Boli" pitchFamily="2" charset="0"/>
              </a:rPr>
              <a:t>info</a:t>
            </a:r>
          </a:p>
          <a:p>
            <a:pPr marL="0" indent="0">
              <a:buNone/>
            </a:pPr>
            <a:endParaRPr lang="en-US" sz="5600" dirty="0">
              <a:latin typeface="Arial Black" pitchFamily="34" charset="0"/>
              <a:cs typeface="MV Boli" pitchFamily="2" charset="0"/>
            </a:endParaRPr>
          </a:p>
          <a:p>
            <a:pPr marL="0" indent="0">
              <a:buNone/>
            </a:pPr>
            <a:r>
              <a:rPr lang="en-US" sz="5600" dirty="0">
                <a:latin typeface="Arial Black" pitchFamily="34" charset="0"/>
                <a:cs typeface="MV Boli" pitchFamily="2" charset="0"/>
              </a:rPr>
              <a:t>collegeboard.com				</a:t>
            </a:r>
            <a:r>
              <a:rPr lang="en-US" sz="5600" dirty="0" smtClean="0">
                <a:latin typeface="Arial Black" pitchFamily="34" charset="0"/>
                <a:cs typeface="MV Boli" pitchFamily="2" charset="0"/>
              </a:rPr>
              <a:t>   </a:t>
            </a:r>
            <a:r>
              <a:rPr lang="en-US" sz="5600" dirty="0">
                <a:latin typeface="Arial Black" pitchFamily="34" charset="0"/>
                <a:cs typeface="MV Boli" pitchFamily="2" charset="0"/>
              </a:rPr>
              <a:t>SAT test registration and practice </a:t>
            </a:r>
            <a:r>
              <a:rPr lang="en-US" sz="5600" dirty="0" smtClean="0">
                <a:latin typeface="Arial Black" pitchFamily="34" charset="0"/>
                <a:cs typeface="MV Boli" pitchFamily="2" charset="0"/>
              </a:rPr>
              <a:t>tests</a:t>
            </a:r>
          </a:p>
          <a:p>
            <a:pPr marL="0" indent="0">
              <a:buNone/>
            </a:pPr>
            <a:endParaRPr lang="en-US" sz="5600" dirty="0" smtClean="0">
              <a:latin typeface="Arial Black" pitchFamily="34" charset="0"/>
              <a:cs typeface="MV Boli" pitchFamily="2" charset="0"/>
            </a:endParaRPr>
          </a:p>
          <a:p>
            <a:pPr marL="0" indent="0">
              <a:buNone/>
            </a:pPr>
            <a:r>
              <a:rPr lang="en-US" sz="5600" dirty="0" smtClean="0">
                <a:latin typeface="Arial Black" pitchFamily="34" charset="0"/>
                <a:cs typeface="MV Boli" pitchFamily="2" charset="0"/>
              </a:rPr>
              <a:t>act.org</a:t>
            </a:r>
            <a:r>
              <a:rPr lang="en-US" sz="5600" dirty="0">
                <a:latin typeface="Arial Black" pitchFamily="34" charset="0"/>
                <a:cs typeface="MV Boli" pitchFamily="2" charset="0"/>
              </a:rPr>
              <a:t>					</a:t>
            </a:r>
            <a:r>
              <a:rPr lang="en-US" sz="5600" dirty="0" smtClean="0">
                <a:latin typeface="Arial Black" pitchFamily="34" charset="0"/>
                <a:cs typeface="MV Boli" pitchFamily="2" charset="0"/>
              </a:rPr>
              <a:t>   ACT </a:t>
            </a:r>
            <a:r>
              <a:rPr lang="en-US" sz="5600" dirty="0">
                <a:latin typeface="Arial Black" pitchFamily="34" charset="0"/>
                <a:cs typeface="MV Boli" pitchFamily="2" charset="0"/>
              </a:rPr>
              <a:t>test registration and practice tests</a:t>
            </a:r>
          </a:p>
          <a:p>
            <a:pPr marL="0" indent="0" eaLnBrk="0" fontAlgn="base" hangingPunct="0">
              <a:buNone/>
            </a:pPr>
            <a:endParaRPr lang="en-US" sz="5600" dirty="0" smtClean="0">
              <a:latin typeface="Arial Black" pitchFamily="34" charset="0"/>
              <a:cs typeface="MV Boli" pitchFamily="2" charset="0"/>
            </a:endParaRPr>
          </a:p>
          <a:p>
            <a:pPr marL="0" indent="0" eaLnBrk="0" fontAlgn="base" hangingPunct="0">
              <a:buNone/>
            </a:pPr>
            <a:r>
              <a:rPr lang="en-US" sz="5600" dirty="0" smtClean="0">
                <a:latin typeface="Arial Black" pitchFamily="34" charset="0"/>
                <a:cs typeface="MV Boli" pitchFamily="2" charset="0"/>
              </a:rPr>
              <a:t>careersandcollges.com</a:t>
            </a:r>
            <a:r>
              <a:rPr lang="en-US" sz="5600" dirty="0">
                <a:latin typeface="Arial Black" pitchFamily="34" charset="0"/>
                <a:cs typeface="MV Boli" pitchFamily="2" charset="0"/>
              </a:rPr>
              <a:t>			</a:t>
            </a:r>
            <a:r>
              <a:rPr lang="en-US" sz="5600" dirty="0" smtClean="0">
                <a:latin typeface="Arial Black" pitchFamily="34" charset="0"/>
                <a:cs typeface="MV Boli" pitchFamily="2" charset="0"/>
              </a:rPr>
              <a:t>  </a:t>
            </a:r>
            <a:r>
              <a:rPr lang="en-US" sz="5600" dirty="0">
                <a:latin typeface="Arial Black" pitchFamily="34" charset="0"/>
                <a:cs typeface="MV Boli" pitchFamily="2" charset="0"/>
              </a:rPr>
              <a:t>scholarship, college, test prep and </a:t>
            </a:r>
            <a:r>
              <a:rPr lang="en-US" sz="5600" dirty="0" smtClean="0">
                <a:latin typeface="Arial Black" pitchFamily="34" charset="0"/>
                <a:cs typeface="MV Boli" pitchFamily="2" charset="0"/>
              </a:rPr>
              <a:t>more</a:t>
            </a:r>
          </a:p>
          <a:p>
            <a:pPr marL="0" indent="0" eaLnBrk="0" fontAlgn="base" hangingPunct="0">
              <a:buNone/>
            </a:pPr>
            <a:endParaRPr lang="en-US" sz="5600" dirty="0">
              <a:latin typeface="Arial Black" pitchFamily="34" charset="0"/>
              <a:cs typeface="MV Boli" pitchFamily="2" charset="0"/>
            </a:endParaRPr>
          </a:p>
          <a:p>
            <a:pPr marL="0" indent="0" eaLnBrk="0" fontAlgn="base" hangingPunct="0">
              <a:buNone/>
            </a:pPr>
            <a:r>
              <a:rPr lang="en-US" sz="5600" dirty="0">
                <a:latin typeface="Arial Black" pitchFamily="34" charset="0"/>
                <a:cs typeface="MV Boli" pitchFamily="2" charset="0"/>
                <a:hlinkClick r:id="rId6"/>
              </a:rPr>
              <a:t>www.essayedge.com</a:t>
            </a:r>
            <a:r>
              <a:rPr lang="en-US" sz="5600" dirty="0">
                <a:latin typeface="Arial Black" pitchFamily="34" charset="0"/>
                <a:cs typeface="MV Boli" pitchFamily="2" charset="0"/>
              </a:rPr>
              <a:t>	</a:t>
            </a:r>
            <a:r>
              <a:rPr lang="en-US" sz="5600" dirty="0" smtClean="0">
                <a:latin typeface="Arial Black" pitchFamily="34" charset="0"/>
                <a:cs typeface="MV Boli" pitchFamily="2" charset="0"/>
              </a:rPr>
              <a:t>					    Essay Help</a:t>
            </a:r>
            <a:r>
              <a:rPr lang="en-US" sz="5600" dirty="0">
                <a:latin typeface="Arial Black" pitchFamily="34" charset="0"/>
                <a:cs typeface="MV Boli" pitchFamily="2" charset="0"/>
              </a:rPr>
              <a:t>					</a:t>
            </a:r>
            <a:r>
              <a:rPr lang="en-US" sz="5600" dirty="0">
                <a:latin typeface="MV Boli" pitchFamily="2" charset="0"/>
                <a:cs typeface="MV Boli" pitchFamily="2" charset="0"/>
              </a:rPr>
              <a:t>		   	        </a:t>
            </a:r>
          </a:p>
          <a:p>
            <a:pPr marL="0" indent="0">
              <a:buNone/>
            </a:pPr>
            <a:r>
              <a:rPr lang="en-US" sz="5600" dirty="0">
                <a:latin typeface="MV Boli" pitchFamily="2" charset="0"/>
                <a:cs typeface="MV Boli" pitchFamily="2" charset="0"/>
              </a:rPr>
              <a:t> </a:t>
            </a:r>
          </a:p>
          <a:p>
            <a:pPr marL="0" indent="0">
              <a:buNone/>
            </a:pPr>
            <a:endParaRPr lang="en-US" dirty="0"/>
          </a:p>
        </p:txBody>
      </p:sp>
    </p:spTree>
    <p:extLst>
      <p:ext uri="{BB962C8B-B14F-4D97-AF65-F5344CB8AC3E}">
        <p14:creationId xmlns:p14="http://schemas.microsoft.com/office/powerpoint/2010/main" val="355528499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838200"/>
          </a:xfrm>
        </p:spPr>
        <p:txBody>
          <a:bodyPr/>
          <a:lstStyle/>
          <a:p>
            <a:r>
              <a:rPr lang="en-US" dirty="0" smtClean="0"/>
              <a:t>Did you know?...</a:t>
            </a:r>
            <a:endParaRPr lang="en-US" dirty="0"/>
          </a:p>
        </p:txBody>
      </p:sp>
      <p:sp>
        <p:nvSpPr>
          <p:cNvPr id="3" name="Content Placeholder 2"/>
          <p:cNvSpPr>
            <a:spLocks noGrp="1"/>
          </p:cNvSpPr>
          <p:nvPr>
            <p:ph idx="1"/>
          </p:nvPr>
        </p:nvSpPr>
        <p:spPr>
          <a:xfrm>
            <a:off x="457200" y="1066800"/>
            <a:ext cx="8229600" cy="5410200"/>
          </a:xfrm>
        </p:spPr>
        <p:txBody>
          <a:bodyPr>
            <a:normAutofit fontScale="92500" lnSpcReduction="20000"/>
          </a:bodyPr>
          <a:lstStyle/>
          <a:p>
            <a:r>
              <a:rPr lang="en-US" dirty="0" smtClean="0"/>
              <a:t>You count as a transfer student when you have received 12 or more credits from another college (including community colleges)…then your SAT, ACT, high school GPA, or courses completed (or not competed) in high school do not matter.  Then, it is the college transcript that matters!</a:t>
            </a:r>
          </a:p>
          <a:p>
            <a:r>
              <a:rPr lang="en-US" dirty="0" smtClean="0"/>
              <a:t>There is an internship office at most universities that can help place you into internships around the world…which is extremely helpful when you are ready to apply for a job!!!</a:t>
            </a:r>
          </a:p>
          <a:p>
            <a:r>
              <a:rPr lang="en-US" dirty="0" smtClean="0"/>
              <a:t>Another way to demonstrate commitment to future employers is to join a student group in college.  (Example:  Beta Alpha Psi is a group that does free accounting)</a:t>
            </a:r>
          </a:p>
          <a:p>
            <a:r>
              <a:rPr lang="en-US" dirty="0" smtClean="0"/>
              <a:t>The average student changes majors 3 times!</a:t>
            </a:r>
          </a:p>
          <a:p>
            <a:r>
              <a:rPr lang="en-US" dirty="0" smtClean="0"/>
              <a:t>You can apply for the National Student Exchange program and study just about anywhere in the country for one year and pay your home college’s tuition?</a:t>
            </a:r>
          </a:p>
        </p:txBody>
      </p:sp>
    </p:spTree>
    <p:extLst>
      <p:ext uri="{BB962C8B-B14F-4D97-AF65-F5344CB8AC3E}">
        <p14:creationId xmlns:p14="http://schemas.microsoft.com/office/powerpoint/2010/main" val="26144149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838200"/>
          </a:xfrm>
        </p:spPr>
        <p:txBody>
          <a:bodyPr/>
          <a:lstStyle/>
          <a:p>
            <a:r>
              <a:rPr lang="en-US" dirty="0" smtClean="0"/>
              <a:t>Scholarships!!!!</a:t>
            </a:r>
            <a:endParaRPr lang="en-US" dirty="0"/>
          </a:p>
        </p:txBody>
      </p:sp>
      <p:sp>
        <p:nvSpPr>
          <p:cNvPr id="3" name="Content Placeholder 2"/>
          <p:cNvSpPr>
            <a:spLocks noGrp="1"/>
          </p:cNvSpPr>
          <p:nvPr>
            <p:ph idx="1"/>
          </p:nvPr>
        </p:nvSpPr>
        <p:spPr>
          <a:xfrm>
            <a:off x="152400" y="990600"/>
            <a:ext cx="8839200" cy="5486400"/>
          </a:xfrm>
        </p:spPr>
        <p:txBody>
          <a:bodyPr>
            <a:normAutofit fontScale="62500" lnSpcReduction="20000"/>
          </a:bodyPr>
          <a:lstStyle/>
          <a:p>
            <a:r>
              <a:rPr lang="en-US" sz="2900" b="1" dirty="0" smtClean="0">
                <a:solidFill>
                  <a:schemeClr val="tx1"/>
                </a:solidFill>
              </a:rPr>
              <a:t>Native American Scholarships</a:t>
            </a:r>
            <a:r>
              <a:rPr lang="en-US" sz="2900" dirty="0" smtClean="0"/>
              <a:t>:  There is a very helpful packet full of scholarships and related information available in my office.  If you have Native American heritage, make sure you know what is available to you!</a:t>
            </a:r>
          </a:p>
          <a:p>
            <a:r>
              <a:rPr lang="en-US" sz="2900" b="1" dirty="0" smtClean="0">
                <a:solidFill>
                  <a:schemeClr val="tx1"/>
                </a:solidFill>
              </a:rPr>
              <a:t>Western Undergraduate Exchange</a:t>
            </a:r>
            <a:r>
              <a:rPr lang="en-US" sz="2900" b="1" dirty="0" smtClean="0"/>
              <a:t>:  </a:t>
            </a:r>
          </a:p>
          <a:p>
            <a:pPr lvl="1"/>
            <a:r>
              <a:rPr lang="en-US" sz="1900" b="1" dirty="0" smtClean="0"/>
              <a:t>Students </a:t>
            </a:r>
            <a:r>
              <a:rPr lang="en-US" sz="1900" b="1" dirty="0"/>
              <a:t>who are residents of WICHE states are eligible to request a reduced tuition rate of 150% of resident tuition at participating two- and four-year college programs outside of their home state.</a:t>
            </a:r>
          </a:p>
          <a:p>
            <a:pPr lvl="1"/>
            <a:r>
              <a:rPr lang="en-US" sz="1900" b="1" dirty="0"/>
              <a:t>The WUE reduced tuition rate is not automatically awarded to all eligible candidates. Many institutions limit the number of new WUE awards each academic year, so apply early!</a:t>
            </a:r>
          </a:p>
          <a:p>
            <a:pPr lvl="1"/>
            <a:r>
              <a:rPr lang="en-US" sz="1900" b="1" dirty="0"/>
              <a:t>WICHE states include: Alaska, Arizona, California, Colorado, Hawaii, Idaho, Montana, Nevada, New Mexico, North Dakota, Oregon, South Dakota, Utah, Washington, Wyoming</a:t>
            </a:r>
            <a:r>
              <a:rPr lang="en-US" sz="1900" b="1" dirty="0" smtClean="0"/>
              <a:t>.</a:t>
            </a:r>
          </a:p>
          <a:p>
            <a:r>
              <a:rPr lang="en-US" sz="2900" b="1" dirty="0" smtClean="0">
                <a:solidFill>
                  <a:schemeClr val="tx1"/>
                </a:solidFill>
              </a:rPr>
              <a:t>FastWeb.com, mtcis.intocareers.org</a:t>
            </a:r>
            <a:r>
              <a:rPr lang="en-US" sz="2900" b="1" dirty="0" smtClean="0"/>
              <a:t>…two websites that are great scholarship search engines.  </a:t>
            </a:r>
            <a:r>
              <a:rPr lang="en-US" sz="2900" dirty="0" smtClean="0"/>
              <a:t>The key to remember is to NOT pay for a scholarship search program, pay for a scholarship application fee, or any other costs associated with scholarships.  Anything that has a fee attached is, in my opinion, reason to be skeptical of whatever the program/company is offering.  You should also never provide your social security number to scholarship programs!</a:t>
            </a:r>
          </a:p>
          <a:p>
            <a:r>
              <a:rPr lang="en-US" sz="2900" b="1" dirty="0" smtClean="0">
                <a:solidFill>
                  <a:schemeClr val="tx1"/>
                </a:solidFill>
              </a:rPr>
              <a:t>Announcement postings</a:t>
            </a:r>
            <a:r>
              <a:rPr lang="en-US" sz="2900" dirty="0" smtClean="0"/>
              <a:t>!  Pay attention to the announcements!!!  I will be posting new scholarships all of the time.  If you hear an announcement that may apply to you and it is not either available on-line or in the bins on the post outside of my office, please see me.  I keep a hard copy (if available) of all the scholarships I post.  The announcements are available on-line on the Sentinel website!</a:t>
            </a:r>
          </a:p>
          <a:p>
            <a:pPr marL="0" indent="0">
              <a:buNone/>
            </a:pPr>
            <a:endParaRPr lang="en-US" dirty="0" smtClean="0"/>
          </a:p>
          <a:p>
            <a:pPr marL="0" indent="0">
              <a:buNone/>
            </a:pPr>
            <a:endParaRPr lang="en-US" b="1" dirty="0"/>
          </a:p>
          <a:p>
            <a:endParaRPr lang="en-US" dirty="0"/>
          </a:p>
        </p:txBody>
      </p:sp>
    </p:spTree>
    <p:extLst>
      <p:ext uri="{BB962C8B-B14F-4D97-AF65-F5344CB8AC3E}">
        <p14:creationId xmlns:p14="http://schemas.microsoft.com/office/powerpoint/2010/main" val="73572212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838200"/>
          </a:xfrm>
        </p:spPr>
        <p:txBody>
          <a:bodyPr/>
          <a:lstStyle/>
          <a:p>
            <a:r>
              <a:rPr lang="en-US" dirty="0" smtClean="0"/>
              <a:t>Scholarships continued…</a:t>
            </a:r>
            <a:endParaRPr lang="en-US" dirty="0"/>
          </a:p>
        </p:txBody>
      </p:sp>
      <p:sp>
        <p:nvSpPr>
          <p:cNvPr id="3" name="Content Placeholder 2"/>
          <p:cNvSpPr>
            <a:spLocks noGrp="1"/>
          </p:cNvSpPr>
          <p:nvPr>
            <p:ph idx="1"/>
          </p:nvPr>
        </p:nvSpPr>
        <p:spPr>
          <a:xfrm>
            <a:off x="457200" y="1219200"/>
            <a:ext cx="8229600" cy="5105400"/>
          </a:xfrm>
        </p:spPr>
        <p:txBody>
          <a:bodyPr>
            <a:normAutofit fontScale="92500" lnSpcReduction="20000"/>
          </a:bodyPr>
          <a:lstStyle/>
          <a:p>
            <a:r>
              <a:rPr lang="en-US" b="1" dirty="0" smtClean="0">
                <a:solidFill>
                  <a:schemeClr val="tx1"/>
                </a:solidFill>
              </a:rPr>
              <a:t>UM scholarships</a:t>
            </a:r>
            <a:r>
              <a:rPr lang="en-US" dirty="0" smtClean="0"/>
              <a:t>: (priority deadline is Dec. 31</a:t>
            </a:r>
            <a:r>
              <a:rPr lang="en-US" baseline="30000" dirty="0" smtClean="0"/>
              <a:t>st</a:t>
            </a:r>
            <a:r>
              <a:rPr lang="en-US" dirty="0" smtClean="0"/>
              <a:t>!...but the earlier you turn your application in, the better your chances!)</a:t>
            </a:r>
          </a:p>
          <a:p>
            <a:pPr lvl="1"/>
            <a:r>
              <a:rPr lang="en-US" dirty="0" smtClean="0"/>
              <a:t>Presidential, National Merit, Montana Resident, Army ROTC, Horatio Alger, Departmental (music and forestry)</a:t>
            </a:r>
          </a:p>
          <a:p>
            <a:r>
              <a:rPr lang="en-US" b="1" dirty="0" smtClean="0">
                <a:solidFill>
                  <a:schemeClr val="tx1"/>
                </a:solidFill>
              </a:rPr>
              <a:t>MSU scholarships</a:t>
            </a:r>
            <a:r>
              <a:rPr lang="en-US" dirty="0" smtClean="0"/>
              <a:t>:  (priority deadline is January 4</a:t>
            </a:r>
            <a:r>
              <a:rPr lang="en-US" baseline="30000" dirty="0" smtClean="0"/>
              <a:t>th</a:t>
            </a:r>
            <a:r>
              <a:rPr lang="en-US" dirty="0" smtClean="0"/>
              <a:t>…but they are also first apply, first to get, so apply early!)</a:t>
            </a:r>
          </a:p>
          <a:p>
            <a:pPr lvl="1"/>
            <a:r>
              <a:rPr lang="en-US" dirty="0" smtClean="0"/>
              <a:t>Achievement Awards (automatically awarded based on your ACT and SAT scores!), Presidential</a:t>
            </a:r>
            <a:endParaRPr lang="en-US" dirty="0"/>
          </a:p>
          <a:p>
            <a:r>
              <a:rPr lang="en-US" b="1" dirty="0" smtClean="0">
                <a:solidFill>
                  <a:schemeClr val="tx1"/>
                </a:solidFill>
              </a:rPr>
              <a:t>School, community, business, and program based scholarships are completely separate from federal financial aid</a:t>
            </a:r>
            <a:r>
              <a:rPr lang="en-US" dirty="0" smtClean="0">
                <a:solidFill>
                  <a:schemeClr val="tx1"/>
                </a:solidFill>
              </a:rPr>
              <a:t>.</a:t>
            </a:r>
          </a:p>
          <a:p>
            <a:r>
              <a:rPr lang="en-US" b="1" dirty="0" smtClean="0">
                <a:solidFill>
                  <a:schemeClr val="tx1"/>
                </a:solidFill>
              </a:rPr>
              <a:t>As soon as my very wonderful parent volunteers finish updating my database of scholarships, I will make them available on the Sentinel website</a:t>
            </a:r>
            <a:r>
              <a:rPr lang="en-US" sz="1700" dirty="0" smtClean="0">
                <a:solidFill>
                  <a:schemeClr val="tx2"/>
                </a:solidFill>
              </a:rPr>
              <a:t>….if you have extra time in your schedule and would like to volunteer your time, I will put you to work (with guidance) searching scholarships for our fabulous senior class!  Let’s break a record for most scholarship money earned by the largest number of kids!</a:t>
            </a:r>
          </a:p>
          <a:p>
            <a:endParaRPr lang="en-US" dirty="0" smtClean="0">
              <a:solidFill>
                <a:schemeClr val="tx1"/>
              </a:solidFill>
            </a:endParaRPr>
          </a:p>
          <a:p>
            <a:endParaRPr lang="en-US" dirty="0" smtClean="0">
              <a:solidFill>
                <a:schemeClr val="tx1"/>
              </a:solidFill>
            </a:endParaRPr>
          </a:p>
          <a:p>
            <a:endParaRPr lang="en-US" dirty="0" smtClean="0"/>
          </a:p>
        </p:txBody>
      </p:sp>
    </p:spTree>
    <p:extLst>
      <p:ext uri="{BB962C8B-B14F-4D97-AF65-F5344CB8AC3E}">
        <p14:creationId xmlns:p14="http://schemas.microsoft.com/office/powerpoint/2010/main" val="254594700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229600" cy="609600"/>
          </a:xfrm>
        </p:spPr>
        <p:txBody>
          <a:bodyPr/>
          <a:lstStyle/>
          <a:p>
            <a:r>
              <a:rPr lang="en-US" sz="4000" dirty="0" smtClean="0"/>
              <a:t>Tips to applying for scholarships:</a:t>
            </a:r>
            <a:endParaRPr lang="en-US" sz="4000" dirty="0"/>
          </a:p>
        </p:txBody>
      </p:sp>
      <p:sp>
        <p:nvSpPr>
          <p:cNvPr id="3" name="Content Placeholder 2"/>
          <p:cNvSpPr>
            <a:spLocks noGrp="1"/>
          </p:cNvSpPr>
          <p:nvPr>
            <p:ph idx="1"/>
          </p:nvPr>
        </p:nvSpPr>
        <p:spPr>
          <a:xfrm>
            <a:off x="228600" y="1066800"/>
            <a:ext cx="8458200" cy="5059363"/>
          </a:xfrm>
        </p:spPr>
        <p:txBody>
          <a:bodyPr>
            <a:normAutofit/>
          </a:bodyPr>
          <a:lstStyle/>
          <a:p>
            <a:r>
              <a:rPr lang="en-US" dirty="0" smtClean="0"/>
              <a:t>Don’t complete the application alone.  Have your parent, teacher, counselor, neighbor look over the scholarship too.  Extra eyes for accuracy and advice is always beneficial.</a:t>
            </a:r>
          </a:p>
          <a:p>
            <a:r>
              <a:rPr lang="en-US" dirty="0" smtClean="0"/>
              <a:t>Start early!!!!!  Don’t wait until the week the scholarship is due to start.  Plan ahead!</a:t>
            </a:r>
          </a:p>
          <a:p>
            <a:r>
              <a:rPr lang="en-US" dirty="0" smtClean="0"/>
              <a:t>Apply for as many scholarships as you can find that you are eligible for!  Think of it this way, if it takes you an hour to search for scholarships and three hours to apply and write an essay (many times you can write one essay and tweak it for other scholarships), and you get even a $200 scholarship, that is a pretty good wage!</a:t>
            </a:r>
          </a:p>
          <a:p>
            <a:endParaRPr lang="en-US" dirty="0"/>
          </a:p>
        </p:txBody>
      </p:sp>
    </p:spTree>
    <p:extLst>
      <p:ext uri="{BB962C8B-B14F-4D97-AF65-F5344CB8AC3E}">
        <p14:creationId xmlns:p14="http://schemas.microsoft.com/office/powerpoint/2010/main" val="29721129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Federal Financial Aid</a:t>
            </a:r>
            <a:endParaRPr lang="en-US" dirty="0"/>
          </a:p>
        </p:txBody>
      </p:sp>
      <p:sp>
        <p:nvSpPr>
          <p:cNvPr id="8" name="Content Placeholder 7"/>
          <p:cNvSpPr>
            <a:spLocks noGrp="1"/>
          </p:cNvSpPr>
          <p:nvPr>
            <p:ph idx="1"/>
          </p:nvPr>
        </p:nvSpPr>
        <p:spPr/>
        <p:txBody>
          <a:bodyPr>
            <a:normAutofit fontScale="85000" lnSpcReduction="10000"/>
          </a:bodyPr>
          <a:lstStyle/>
          <a:p>
            <a:r>
              <a:rPr lang="en-US" dirty="0" smtClean="0"/>
              <a:t>Need based federal loans and grants.</a:t>
            </a:r>
          </a:p>
          <a:p>
            <a:r>
              <a:rPr lang="en-US" dirty="0" smtClean="0"/>
              <a:t>Prepare to apply for federal student aid by going to </a:t>
            </a:r>
            <a:r>
              <a:rPr lang="en-US" dirty="0" smtClean="0">
                <a:hlinkClick r:id="rId2"/>
              </a:rPr>
              <a:t>www.pin.ed.gov</a:t>
            </a:r>
            <a:r>
              <a:rPr lang="en-US" dirty="0" smtClean="0"/>
              <a:t> to get your pin number.  This is step one.  Get it early and save time.  </a:t>
            </a:r>
          </a:p>
          <a:p>
            <a:r>
              <a:rPr lang="en-US" dirty="0" smtClean="0"/>
              <a:t>Apply for federal financial aid at </a:t>
            </a:r>
            <a:r>
              <a:rPr lang="en-US" dirty="0" smtClean="0">
                <a:hlinkClick r:id="rId3"/>
              </a:rPr>
              <a:t>www.fafsa.ed.gov</a:t>
            </a:r>
            <a:r>
              <a:rPr lang="en-US" dirty="0" smtClean="0"/>
              <a:t>.  You can start this process January 1</a:t>
            </a:r>
            <a:r>
              <a:rPr lang="en-US" baseline="30000" dirty="0" smtClean="0"/>
              <a:t>st</a:t>
            </a:r>
            <a:r>
              <a:rPr lang="en-US" dirty="0" smtClean="0"/>
              <a:t>, 2012.  </a:t>
            </a:r>
          </a:p>
          <a:p>
            <a:r>
              <a:rPr lang="en-US" dirty="0" smtClean="0"/>
              <a:t>In order to apply, you need to compete your income taxes.</a:t>
            </a:r>
          </a:p>
          <a:p>
            <a:r>
              <a:rPr lang="en-US" b="1" dirty="0" smtClean="0">
                <a:solidFill>
                  <a:srgbClr val="FF0000"/>
                </a:solidFill>
              </a:rPr>
              <a:t>The Priority Deadline is Feb. 15</a:t>
            </a:r>
            <a:r>
              <a:rPr lang="en-US" b="1" baseline="30000" dirty="0" smtClean="0">
                <a:solidFill>
                  <a:srgbClr val="FF0000"/>
                </a:solidFill>
              </a:rPr>
              <a:t>th</a:t>
            </a:r>
            <a:r>
              <a:rPr lang="en-US" b="1" dirty="0" smtClean="0">
                <a:solidFill>
                  <a:srgbClr val="FF0000"/>
                </a:solidFill>
              </a:rPr>
              <a:t>.</a:t>
            </a:r>
          </a:p>
          <a:p>
            <a:r>
              <a:rPr lang="en-US" dirty="0" smtClean="0"/>
              <a:t>Pick up the information I have provided tonight</a:t>
            </a:r>
          </a:p>
          <a:p>
            <a:r>
              <a:rPr lang="en-US" dirty="0" smtClean="0"/>
              <a:t>Don’t be afraid to call the school’s financial aid office or the federal aid program any time with questions.</a:t>
            </a:r>
          </a:p>
          <a:p>
            <a:r>
              <a:rPr lang="en-US" dirty="0" smtClean="0"/>
              <a:t>There will be College Goal Sundays scheduled in January and February where you will be able to sit down with a trained financial aid officer and they will do your FAFSA with you!</a:t>
            </a:r>
            <a:endParaRPr lang="en-US" dirty="0"/>
          </a:p>
        </p:txBody>
      </p:sp>
    </p:spTree>
    <p:extLst>
      <p:ext uri="{BB962C8B-B14F-4D97-AF65-F5344CB8AC3E}">
        <p14:creationId xmlns:p14="http://schemas.microsoft.com/office/powerpoint/2010/main" val="32807127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927"/>
            <a:ext cx="8686800" cy="6035040"/>
          </a:xfrm>
        </p:spPr>
        <p:txBody>
          <a:bodyPr/>
          <a:lstStyle/>
          <a:p>
            <a:pPr>
              <a:lnSpc>
                <a:spcPct val="150000"/>
              </a:lnSpc>
            </a:pPr>
            <a:r>
              <a:rPr lang="en-US" sz="2000" dirty="0" smtClean="0"/>
              <a:t>Welcome!  </a:t>
            </a:r>
            <a:br>
              <a:rPr lang="en-US" sz="2000" dirty="0" smtClean="0"/>
            </a:br>
            <a:r>
              <a:rPr lang="en-US" sz="2000" dirty="0" smtClean="0"/>
              <a:t>Some things for you to do:</a:t>
            </a:r>
            <a:br>
              <a:rPr lang="en-US" sz="2000" dirty="0" smtClean="0"/>
            </a:br>
            <a:r>
              <a:rPr lang="en-US" sz="2000" dirty="0" smtClean="0"/>
              <a:t>1.  (optional) Please provide your contact information at any of the three locations in the front of the room.  </a:t>
            </a:r>
            <a:br>
              <a:rPr lang="en-US" sz="2000" dirty="0" smtClean="0"/>
            </a:br>
            <a:r>
              <a:rPr lang="en-US" sz="2000" dirty="0" smtClean="0"/>
              <a:t>2.  Feel free to grab hand-out materials.  You may wish to wait until the end after I explain each piece and grab what is relevant to you.  </a:t>
            </a:r>
            <a:br>
              <a:rPr lang="en-US" sz="2000" dirty="0" smtClean="0"/>
            </a:br>
            <a:r>
              <a:rPr lang="en-US" sz="2000" dirty="0" smtClean="0"/>
              <a:t>3.  There is an index card available next to the contact info sheets.  This is provided to leave me questions you may have after we finish that I can email you later.  </a:t>
            </a:r>
            <a:br>
              <a:rPr lang="en-US" sz="2000" dirty="0" smtClean="0"/>
            </a:br>
            <a:endParaRPr lang="en-US" sz="2000" dirty="0"/>
          </a:p>
        </p:txBody>
      </p:sp>
    </p:spTree>
    <p:extLst>
      <p:ext uri="{BB962C8B-B14F-4D97-AF65-F5344CB8AC3E}">
        <p14:creationId xmlns:p14="http://schemas.microsoft.com/office/powerpoint/2010/main" val="398667206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229600" cy="762000"/>
          </a:xfrm>
        </p:spPr>
        <p:txBody>
          <a:bodyPr/>
          <a:lstStyle/>
          <a:p>
            <a:r>
              <a:rPr lang="en-US" dirty="0" smtClean="0"/>
              <a:t>Important Dates:</a:t>
            </a:r>
            <a:endParaRPr lang="en-US" dirty="0"/>
          </a:p>
        </p:txBody>
      </p:sp>
      <p:sp>
        <p:nvSpPr>
          <p:cNvPr id="4" name="Content Placeholder 3"/>
          <p:cNvSpPr>
            <a:spLocks noGrp="1"/>
          </p:cNvSpPr>
          <p:nvPr>
            <p:ph sz="half" idx="2"/>
          </p:nvPr>
        </p:nvSpPr>
        <p:spPr>
          <a:xfrm>
            <a:off x="4343400" y="914400"/>
            <a:ext cx="4495800" cy="5638800"/>
          </a:xfrm>
        </p:spPr>
        <p:txBody>
          <a:bodyPr>
            <a:normAutofit fontScale="85000" lnSpcReduction="20000"/>
          </a:bodyPr>
          <a:lstStyle/>
          <a:p>
            <a:r>
              <a:rPr lang="en-US" dirty="0" smtClean="0"/>
              <a:t>November:</a:t>
            </a:r>
          </a:p>
          <a:p>
            <a:pPr lvl="1"/>
            <a:r>
              <a:rPr lang="en-US" dirty="0" smtClean="0"/>
              <a:t>1:  Spirit of Community due</a:t>
            </a:r>
          </a:p>
          <a:p>
            <a:pPr lvl="1"/>
            <a:r>
              <a:rPr lang="en-US" dirty="0" smtClean="0"/>
              <a:t>3:  Seattle University</a:t>
            </a:r>
          </a:p>
          <a:p>
            <a:pPr lvl="1"/>
            <a:r>
              <a:rPr lang="en-US" dirty="0" smtClean="0"/>
              <a:t>4:  End of first quarter</a:t>
            </a:r>
          </a:p>
          <a:p>
            <a:pPr lvl="1"/>
            <a:r>
              <a:rPr lang="en-US" dirty="0" smtClean="0"/>
              <a:t>5;  SAT test </a:t>
            </a:r>
          </a:p>
          <a:p>
            <a:pPr lvl="1"/>
            <a:r>
              <a:rPr lang="en-US" dirty="0" smtClean="0"/>
              <a:t>8:  Registration deadline for Dec. 3 SAT</a:t>
            </a:r>
          </a:p>
          <a:p>
            <a:r>
              <a:rPr lang="en-US" dirty="0" smtClean="0"/>
              <a:t>December:  </a:t>
            </a:r>
          </a:p>
          <a:p>
            <a:pPr lvl="1"/>
            <a:r>
              <a:rPr lang="en-US" dirty="0" smtClean="0"/>
              <a:t>3:  SAT test date</a:t>
            </a:r>
          </a:p>
          <a:p>
            <a:pPr lvl="1"/>
            <a:r>
              <a:rPr lang="en-US" dirty="0" smtClean="0"/>
              <a:t>10:  ACT test date</a:t>
            </a:r>
          </a:p>
          <a:p>
            <a:pPr lvl="1"/>
            <a:r>
              <a:rPr lang="en-US" dirty="0" smtClean="0"/>
              <a:t>30:  Registration deadline for Jan. 28 SAT</a:t>
            </a:r>
          </a:p>
          <a:p>
            <a:pPr lvl="1"/>
            <a:r>
              <a:rPr lang="en-US" dirty="0" smtClean="0"/>
              <a:t>31:  Scholarship Priority Deadline for UM</a:t>
            </a:r>
          </a:p>
          <a:p>
            <a:r>
              <a:rPr lang="en-US" dirty="0" smtClean="0"/>
              <a:t>January: </a:t>
            </a:r>
          </a:p>
          <a:p>
            <a:pPr lvl="1"/>
            <a:r>
              <a:rPr lang="en-US" dirty="0" smtClean="0"/>
              <a:t>4:  Application deadline for MSU Presidential Scholarship</a:t>
            </a:r>
          </a:p>
          <a:p>
            <a:pPr lvl="1"/>
            <a:r>
              <a:rPr lang="en-US" dirty="0" smtClean="0"/>
              <a:t>13:  Registration deadline for Feb. 11 ACT</a:t>
            </a:r>
          </a:p>
          <a:p>
            <a:pPr lvl="1"/>
            <a:r>
              <a:rPr lang="en-US" dirty="0" smtClean="0"/>
              <a:t>20:  End of first semester</a:t>
            </a:r>
          </a:p>
          <a:p>
            <a:pPr lvl="1"/>
            <a:r>
              <a:rPr lang="en-US" dirty="0" smtClean="0"/>
              <a:t>28:  SAT test date</a:t>
            </a:r>
          </a:p>
          <a:p>
            <a:r>
              <a:rPr lang="en-US" dirty="0" smtClean="0"/>
              <a:t>February:</a:t>
            </a:r>
          </a:p>
          <a:p>
            <a:pPr lvl="1"/>
            <a:r>
              <a:rPr lang="en-US" dirty="0" smtClean="0"/>
              <a:t>1:  Priority deadline for MSU Scholarship program</a:t>
            </a:r>
          </a:p>
          <a:p>
            <a:pPr lvl="1"/>
            <a:r>
              <a:rPr lang="en-US" dirty="0" smtClean="0"/>
              <a:t>10:  Registration deadline for March 10 SAT</a:t>
            </a:r>
          </a:p>
          <a:p>
            <a:pPr lvl="1"/>
            <a:r>
              <a:rPr lang="en-US" dirty="0" smtClean="0"/>
              <a:t>11:  ACT test date</a:t>
            </a:r>
          </a:p>
          <a:p>
            <a:pPr lvl="1"/>
            <a:r>
              <a:rPr lang="en-US" dirty="0" smtClean="0"/>
              <a:t>15:  Priority processing deadline for FAFSA</a:t>
            </a:r>
          </a:p>
        </p:txBody>
      </p:sp>
      <p:sp>
        <p:nvSpPr>
          <p:cNvPr id="5" name="Content Placeholder 4"/>
          <p:cNvSpPr>
            <a:spLocks noGrp="1"/>
          </p:cNvSpPr>
          <p:nvPr>
            <p:ph sz="quarter" idx="13"/>
          </p:nvPr>
        </p:nvSpPr>
        <p:spPr>
          <a:xfrm>
            <a:off x="365760" y="914400"/>
            <a:ext cx="4041648" cy="5212080"/>
          </a:xfrm>
        </p:spPr>
        <p:txBody>
          <a:bodyPr>
            <a:normAutofit fontScale="92500" lnSpcReduction="10000"/>
          </a:bodyPr>
          <a:lstStyle/>
          <a:p>
            <a:r>
              <a:rPr lang="en-US" dirty="0" smtClean="0"/>
              <a:t>September:</a:t>
            </a:r>
          </a:p>
          <a:p>
            <a:pPr lvl="1"/>
            <a:r>
              <a:rPr lang="en-US" dirty="0" smtClean="0"/>
              <a:t>22:  College options @7:30 Hilton Garden Inn</a:t>
            </a:r>
          </a:p>
          <a:p>
            <a:pPr lvl="1"/>
            <a:r>
              <a:rPr lang="en-US" dirty="0" smtClean="0"/>
              <a:t>23:  Evergreen St. (Olympia, WA)</a:t>
            </a:r>
          </a:p>
          <a:p>
            <a:pPr lvl="1"/>
            <a:r>
              <a:rPr lang="en-US" dirty="0" smtClean="0"/>
              <a:t>27:  College Fair @UM</a:t>
            </a:r>
          </a:p>
          <a:p>
            <a:pPr lvl="1"/>
            <a:r>
              <a:rPr lang="en-US" dirty="0" smtClean="0"/>
              <a:t>29:  St. Catherine U (St. Paul, MN)</a:t>
            </a:r>
          </a:p>
          <a:p>
            <a:pPr lvl="1"/>
            <a:r>
              <a:rPr lang="en-US" dirty="0" smtClean="0"/>
              <a:t>30:  College of Idaho</a:t>
            </a:r>
          </a:p>
          <a:p>
            <a:r>
              <a:rPr lang="en-US" dirty="0" smtClean="0"/>
              <a:t>October:</a:t>
            </a:r>
          </a:p>
          <a:p>
            <a:pPr lvl="1"/>
            <a:r>
              <a:rPr lang="en-US" dirty="0" smtClean="0"/>
              <a:t>1:  SAT test </a:t>
            </a:r>
          </a:p>
          <a:p>
            <a:pPr lvl="1"/>
            <a:r>
              <a:rPr lang="en-US" dirty="0" smtClean="0"/>
              <a:t>2:  Wendy’s Heisman due</a:t>
            </a:r>
          </a:p>
          <a:p>
            <a:pPr lvl="1"/>
            <a:r>
              <a:rPr lang="en-US" dirty="0" smtClean="0"/>
              <a:t>7:  Registration deadline for Nov. 5 SAT</a:t>
            </a:r>
          </a:p>
          <a:p>
            <a:pPr lvl="1"/>
            <a:r>
              <a:rPr lang="en-US" dirty="0" smtClean="0"/>
              <a:t>11:  Whitworth U. (Spokane, WA)</a:t>
            </a:r>
          </a:p>
          <a:p>
            <a:pPr lvl="1"/>
            <a:r>
              <a:rPr lang="en-US" dirty="0" smtClean="0"/>
              <a:t>14:  College of Charleston (Charleston, SC)</a:t>
            </a:r>
          </a:p>
          <a:p>
            <a:pPr lvl="1"/>
            <a:r>
              <a:rPr lang="en-US" dirty="0" smtClean="0"/>
              <a:t>17:  Carroll College (Helena, MT)</a:t>
            </a:r>
          </a:p>
          <a:p>
            <a:pPr lvl="1"/>
            <a:r>
              <a:rPr lang="en-US" dirty="0" smtClean="0"/>
              <a:t>17:  Montana Teach (Butte, MT)</a:t>
            </a:r>
          </a:p>
          <a:p>
            <a:pPr lvl="1"/>
            <a:r>
              <a:rPr lang="en-US" dirty="0" smtClean="0"/>
              <a:t>22:  ACT test</a:t>
            </a:r>
          </a:p>
          <a:p>
            <a:pPr lvl="1"/>
            <a:r>
              <a:rPr lang="en-US" dirty="0" smtClean="0"/>
              <a:t>25:  Linfield College</a:t>
            </a:r>
          </a:p>
          <a:p>
            <a:pPr lvl="1"/>
            <a:r>
              <a:rPr lang="en-US" dirty="0" smtClean="0"/>
              <a:t>31:  Coca-Cola Scholarship due</a:t>
            </a:r>
          </a:p>
        </p:txBody>
      </p:sp>
    </p:spTree>
    <p:extLst>
      <p:ext uri="{BB962C8B-B14F-4D97-AF65-F5344CB8AC3E}">
        <p14:creationId xmlns:p14="http://schemas.microsoft.com/office/powerpoint/2010/main" val="428369974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62000"/>
          </a:xfrm>
        </p:spPr>
        <p:txBody>
          <a:bodyPr/>
          <a:lstStyle/>
          <a:p>
            <a:r>
              <a:rPr lang="en-US" dirty="0" smtClean="0"/>
              <a:t>Essay writing:</a:t>
            </a:r>
            <a:endParaRPr lang="en-US" dirty="0"/>
          </a:p>
        </p:txBody>
      </p:sp>
      <p:sp>
        <p:nvSpPr>
          <p:cNvPr id="3" name="Content Placeholder 2"/>
          <p:cNvSpPr>
            <a:spLocks noGrp="1"/>
          </p:cNvSpPr>
          <p:nvPr>
            <p:ph idx="1"/>
          </p:nvPr>
        </p:nvSpPr>
        <p:spPr>
          <a:xfrm>
            <a:off x="304800" y="990600"/>
            <a:ext cx="8610600" cy="5562600"/>
          </a:xfrm>
        </p:spPr>
        <p:txBody>
          <a:bodyPr>
            <a:normAutofit fontScale="77500" lnSpcReduction="20000"/>
          </a:bodyPr>
          <a:lstStyle/>
          <a:p>
            <a:r>
              <a:rPr lang="en-US" dirty="0" smtClean="0"/>
              <a:t>Have at least 3 people edit your work</a:t>
            </a:r>
          </a:p>
          <a:p>
            <a:r>
              <a:rPr lang="en-US" dirty="0" smtClean="0"/>
              <a:t>Make it personal.</a:t>
            </a:r>
          </a:p>
          <a:p>
            <a:r>
              <a:rPr lang="en-US" dirty="0" smtClean="0"/>
              <a:t>Do NOT make it an elaborate resume.</a:t>
            </a:r>
          </a:p>
          <a:p>
            <a:r>
              <a:rPr lang="en-US" dirty="0" smtClean="0"/>
              <a:t>Choose your words carefully.  In the words of Mrs. Rowell, an English teacher here, “You are a diamond cutter, be precise and concise!”</a:t>
            </a:r>
          </a:p>
          <a:p>
            <a:r>
              <a:rPr lang="en-US" dirty="0" smtClean="0"/>
              <a:t>Leave your mark.  Connect to the reader</a:t>
            </a:r>
          </a:p>
          <a:p>
            <a:r>
              <a:rPr lang="en-US" dirty="0" smtClean="0"/>
              <a:t>Brag!!!!  This is NOT a time to be humble.  Let your assets shine!!!!</a:t>
            </a:r>
          </a:p>
          <a:p>
            <a:r>
              <a:rPr lang="en-US" dirty="0" smtClean="0"/>
              <a:t>Select a topic that reflects significance in your life.</a:t>
            </a:r>
          </a:p>
          <a:p>
            <a:r>
              <a:rPr lang="en-US" dirty="0" smtClean="0"/>
              <a:t>Don’t be gimmicky or make jokes.</a:t>
            </a:r>
          </a:p>
          <a:p>
            <a:r>
              <a:rPr lang="en-US" dirty="0" smtClean="0"/>
              <a:t>Provide details that provides color, the spice, and the life of the essay.</a:t>
            </a:r>
          </a:p>
          <a:p>
            <a:r>
              <a:rPr lang="en-US" dirty="0" smtClean="0"/>
              <a:t>Actually answer the question they ask.  Many people just list off their accomplishments and never relate it to the theme of the question.</a:t>
            </a:r>
          </a:p>
          <a:p>
            <a:r>
              <a:rPr lang="en-US" dirty="0" smtClean="0"/>
              <a:t>Capture your audience right away.  If the first paragraph does not capture attention, then the reader skims the rest.</a:t>
            </a:r>
          </a:p>
          <a:p>
            <a:r>
              <a:rPr lang="en-US" dirty="0" smtClean="0"/>
              <a:t>Be unique.  Make the reader feel like they truly got to know you and how special you are.  </a:t>
            </a:r>
          </a:p>
          <a:p>
            <a:r>
              <a:rPr lang="en-US" dirty="0" smtClean="0"/>
              <a:t>Be honest!</a:t>
            </a:r>
          </a:p>
          <a:p>
            <a:r>
              <a:rPr lang="en-US" dirty="0" smtClean="0"/>
              <a:t>Make a positive impression.  Avoid going into your weaknesses.  Stick to your goals and intentions as a college student.</a:t>
            </a:r>
          </a:p>
          <a:p>
            <a:pPr marL="0" indent="0">
              <a:buNone/>
            </a:pPr>
            <a:endParaRPr lang="en-US" dirty="0" smtClean="0"/>
          </a:p>
          <a:p>
            <a:endParaRPr lang="en-US" dirty="0" smtClean="0"/>
          </a:p>
          <a:p>
            <a:endParaRPr lang="en-US" dirty="0"/>
          </a:p>
        </p:txBody>
      </p:sp>
    </p:spTree>
    <p:extLst>
      <p:ext uri="{BB962C8B-B14F-4D97-AF65-F5344CB8AC3E}">
        <p14:creationId xmlns:p14="http://schemas.microsoft.com/office/powerpoint/2010/main" val="410669174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Closing words of wisdom</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Apply early! Make your final decisions on colleges now and start the application process.  You will better your chances for both admission and scholarships!</a:t>
            </a:r>
          </a:p>
          <a:p>
            <a:r>
              <a:rPr lang="en-US" dirty="0" smtClean="0"/>
              <a:t>Don’t base your decisions on friends.</a:t>
            </a:r>
          </a:p>
          <a:p>
            <a:r>
              <a:rPr lang="en-US" dirty="0" smtClean="0"/>
              <a:t>Don’t listen to only one person’s advice (including mine!)…talk about college, your future plans, your essays, which scholarships you are applying to, what programs you are interested TO AS MANY PEOPLE AS YOU CAN!  You will hear different perspectives, all of which gives you more information to make your own decisions.</a:t>
            </a:r>
          </a:p>
          <a:p>
            <a:r>
              <a:rPr lang="en-US" dirty="0" smtClean="0"/>
              <a:t>Apply for as many scholarships as a you can.  Don’t think that just because you don’t have a 4.0, you less of a candidate than someone else.  A LOT of scholarships are need based and/or given to someone as an opportunity to better their life!!!</a:t>
            </a:r>
            <a:endParaRPr lang="en-US" dirty="0"/>
          </a:p>
        </p:txBody>
      </p:sp>
    </p:spTree>
    <p:extLst>
      <p:ext uri="{BB962C8B-B14F-4D97-AF65-F5344CB8AC3E}">
        <p14:creationId xmlns:p14="http://schemas.microsoft.com/office/powerpoint/2010/main" val="13018641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228600"/>
            <a:ext cx="8686800" cy="6172200"/>
          </a:xfrm>
        </p:spPr>
        <p:txBody>
          <a:bodyPr/>
          <a:lstStyle/>
          <a:p>
            <a:r>
              <a:rPr lang="en-US" dirty="0" smtClean="0">
                <a:latin typeface="Bodoni MT Black" pitchFamily="18" charset="0"/>
              </a:rPr>
              <a:t/>
            </a:r>
            <a:br>
              <a:rPr lang="en-US" dirty="0" smtClean="0">
                <a:latin typeface="Bodoni MT Black" pitchFamily="18" charset="0"/>
              </a:rPr>
            </a:br>
            <a:r>
              <a:rPr lang="en-US" dirty="0">
                <a:latin typeface="Bodoni MT Black" pitchFamily="18" charset="0"/>
              </a:rPr>
              <a:t/>
            </a:r>
            <a:br>
              <a:rPr lang="en-US" dirty="0">
                <a:latin typeface="Bodoni MT Black" pitchFamily="18" charset="0"/>
              </a:rPr>
            </a:br>
            <a:r>
              <a:rPr lang="en-US" dirty="0" smtClean="0">
                <a:latin typeface="Bodoni MT Black" pitchFamily="18" charset="0"/>
              </a:rPr>
              <a:t/>
            </a:r>
            <a:br>
              <a:rPr lang="en-US" dirty="0" smtClean="0">
                <a:latin typeface="Bodoni MT Black" pitchFamily="18" charset="0"/>
              </a:rPr>
            </a:br>
            <a:r>
              <a:rPr lang="en-US" dirty="0" smtClean="0">
                <a:latin typeface="Bodoni MT Black" pitchFamily="18" charset="0"/>
              </a:rPr>
              <a:t/>
            </a:r>
            <a:br>
              <a:rPr lang="en-US" dirty="0" smtClean="0">
                <a:latin typeface="Bodoni MT Black" pitchFamily="18" charset="0"/>
              </a:rPr>
            </a:br>
            <a:r>
              <a:rPr lang="en-US" dirty="0">
                <a:latin typeface="Bodoni MT Black" pitchFamily="18" charset="0"/>
              </a:rPr>
              <a:t/>
            </a:r>
            <a:br>
              <a:rPr lang="en-US" dirty="0">
                <a:latin typeface="Bodoni MT Black" pitchFamily="18" charset="0"/>
              </a:rPr>
            </a:br>
            <a:r>
              <a:rPr lang="en-US" dirty="0" smtClean="0">
                <a:solidFill>
                  <a:srgbClr val="7030A0"/>
                </a:solidFill>
                <a:latin typeface="Bodoni MT Black" pitchFamily="18" charset="0"/>
              </a:rPr>
              <a:t>Challenge yourself!</a:t>
            </a:r>
            <a:br>
              <a:rPr lang="en-US" dirty="0" smtClean="0">
                <a:solidFill>
                  <a:srgbClr val="7030A0"/>
                </a:solidFill>
                <a:latin typeface="Bodoni MT Black" pitchFamily="18" charset="0"/>
              </a:rPr>
            </a:br>
            <a:r>
              <a:rPr lang="en-US" dirty="0" smtClean="0">
                <a:solidFill>
                  <a:srgbClr val="7030A0"/>
                </a:solidFill>
              </a:rPr>
              <a:t/>
            </a:r>
            <a:br>
              <a:rPr lang="en-US" dirty="0" smtClean="0">
                <a:solidFill>
                  <a:srgbClr val="7030A0"/>
                </a:solidFill>
              </a:rPr>
            </a:br>
            <a:r>
              <a:rPr lang="en-US" dirty="0" smtClean="0">
                <a:solidFill>
                  <a:srgbClr val="E7CE13"/>
                </a:solidFill>
                <a:latin typeface="Algerian" pitchFamily="82" charset="0"/>
              </a:rPr>
              <a:t>Push yourself beyond your comfort zone!</a:t>
            </a:r>
            <a:br>
              <a:rPr lang="en-US" dirty="0" smtClean="0">
                <a:solidFill>
                  <a:srgbClr val="E7CE13"/>
                </a:solidFill>
                <a:latin typeface="Algerian" pitchFamily="82" charset="0"/>
              </a:rPr>
            </a:br>
            <a:r>
              <a:rPr lang="en-US" dirty="0">
                <a:latin typeface="Algerian" pitchFamily="82" charset="0"/>
              </a:rPr>
              <a:t/>
            </a:r>
            <a:br>
              <a:rPr lang="en-US" dirty="0">
                <a:latin typeface="Algerian" pitchFamily="82" charset="0"/>
              </a:rPr>
            </a:br>
            <a:r>
              <a:rPr lang="en-US" dirty="0" smtClean="0">
                <a:solidFill>
                  <a:srgbClr val="7030A0"/>
                </a:solidFill>
                <a:latin typeface="Wide Latin" pitchFamily="18" charset="0"/>
              </a:rPr>
              <a:t>Believe in yourself!</a:t>
            </a:r>
            <a:br>
              <a:rPr lang="en-US" dirty="0" smtClean="0">
                <a:solidFill>
                  <a:srgbClr val="7030A0"/>
                </a:solidFill>
                <a:latin typeface="Wide Latin" pitchFamily="18" charset="0"/>
              </a:rPr>
            </a:br>
            <a:endParaRPr lang="en-US" dirty="0">
              <a:solidFill>
                <a:srgbClr val="7030A0"/>
              </a:solidFill>
            </a:endParaRPr>
          </a:p>
        </p:txBody>
      </p:sp>
    </p:spTree>
    <p:extLst>
      <p:ext uri="{BB962C8B-B14F-4D97-AF65-F5344CB8AC3E}">
        <p14:creationId xmlns:p14="http://schemas.microsoft.com/office/powerpoint/2010/main" val="2906988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Initiative</a:t>
            </a:r>
            <a:endParaRPr lang="en-US" dirty="0"/>
          </a:p>
        </p:txBody>
      </p:sp>
      <p:sp>
        <p:nvSpPr>
          <p:cNvPr id="3" name="Content Placeholder 2"/>
          <p:cNvSpPr>
            <a:spLocks noGrp="1"/>
          </p:cNvSpPr>
          <p:nvPr>
            <p:ph idx="1"/>
          </p:nvPr>
        </p:nvSpPr>
        <p:spPr/>
        <p:txBody>
          <a:bodyPr/>
          <a:lstStyle/>
          <a:p>
            <a:pPr marL="0" indent="0">
              <a:buNone/>
            </a:pPr>
            <a:r>
              <a:rPr lang="en-US" dirty="0" smtClean="0"/>
              <a:t>Initiative (noun)</a:t>
            </a:r>
          </a:p>
          <a:p>
            <a:pPr marL="800100" lvl="2" indent="0">
              <a:buNone/>
            </a:pPr>
            <a:r>
              <a:rPr lang="en-US" sz="2400" dirty="0"/>
              <a:t>	</a:t>
            </a:r>
            <a:r>
              <a:rPr lang="en-US" sz="2400" dirty="0" smtClean="0"/>
              <a:t>1.  Ability to act on your own</a:t>
            </a:r>
          </a:p>
          <a:p>
            <a:pPr marL="800100" lvl="2" indent="0">
              <a:buNone/>
            </a:pPr>
            <a:r>
              <a:rPr lang="en-US" sz="2400" dirty="0" smtClean="0"/>
              <a:t>  2.  Introductory step</a:t>
            </a:r>
          </a:p>
          <a:p>
            <a:pPr marL="800100" lvl="2" indent="0">
              <a:buNone/>
            </a:pPr>
            <a:r>
              <a:rPr lang="en-US" sz="2400" dirty="0" smtClean="0"/>
              <a:t>  3.  Plan</a:t>
            </a:r>
          </a:p>
          <a:p>
            <a:pPr marL="800100" lvl="2" indent="0">
              <a:buNone/>
            </a:pPr>
            <a:r>
              <a:rPr lang="en-US" sz="2400" dirty="0" smtClean="0"/>
              <a:t>	4.  Advantageous position</a:t>
            </a:r>
            <a:endParaRPr lang="en-US" sz="2400" dirty="0"/>
          </a:p>
        </p:txBody>
      </p:sp>
      <p:pic>
        <p:nvPicPr>
          <p:cNvPr id="1027" name="Picture 3" descr="C:\Users\slerhardt\AppData\Local\Microsoft\Windows\Temporary Internet Files\Content.IE5\X3F3WEA4\MP900448426[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77000" y="2133600"/>
            <a:ext cx="2185122" cy="4419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07403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Inspiration</a:t>
            </a:r>
            <a:endParaRPr lang="en-US" dirty="0"/>
          </a:p>
        </p:txBody>
      </p:sp>
      <p:sp>
        <p:nvSpPr>
          <p:cNvPr id="4" name="TextBox 3"/>
          <p:cNvSpPr txBox="1"/>
          <p:nvPr/>
        </p:nvSpPr>
        <p:spPr>
          <a:xfrm>
            <a:off x="1371600" y="1905000"/>
            <a:ext cx="6400800" cy="1938992"/>
          </a:xfrm>
          <a:prstGeom prst="rect">
            <a:avLst/>
          </a:prstGeom>
          <a:noFill/>
        </p:spPr>
        <p:txBody>
          <a:bodyPr wrap="square" rtlCol="0">
            <a:spAutoFit/>
          </a:bodyPr>
          <a:lstStyle/>
          <a:p>
            <a:r>
              <a:rPr lang="en-US" sz="2400" dirty="0" smtClean="0">
                <a:solidFill>
                  <a:schemeClr val="tx2"/>
                </a:solidFill>
              </a:rPr>
              <a:t>Inspiration (noun)</a:t>
            </a:r>
          </a:p>
          <a:p>
            <a:pPr marL="800100" lvl="1" indent="-342900">
              <a:buAutoNum type="arabicPeriod"/>
            </a:pPr>
            <a:r>
              <a:rPr lang="en-US" sz="2400" dirty="0" smtClean="0">
                <a:solidFill>
                  <a:schemeClr val="tx2"/>
                </a:solidFill>
              </a:rPr>
              <a:t>Stimulation to do creative work</a:t>
            </a:r>
          </a:p>
          <a:p>
            <a:pPr marL="800100" lvl="1" indent="-342900">
              <a:buAutoNum type="arabicPeriod"/>
            </a:pPr>
            <a:r>
              <a:rPr lang="en-US" sz="2400" dirty="0" smtClean="0">
                <a:solidFill>
                  <a:schemeClr val="tx2"/>
                </a:solidFill>
              </a:rPr>
              <a:t>Someone or something that inspires</a:t>
            </a:r>
          </a:p>
          <a:p>
            <a:pPr marL="800100" lvl="1" indent="-342900">
              <a:buAutoNum type="arabicPeriod"/>
            </a:pPr>
            <a:r>
              <a:rPr lang="en-US" sz="2400" dirty="0" smtClean="0">
                <a:solidFill>
                  <a:schemeClr val="tx2"/>
                </a:solidFill>
              </a:rPr>
              <a:t>Creativeness</a:t>
            </a:r>
          </a:p>
          <a:p>
            <a:pPr marL="800100" lvl="1" indent="-342900">
              <a:buAutoNum type="arabicPeriod"/>
            </a:pPr>
            <a:r>
              <a:rPr lang="en-US" sz="2400" dirty="0" smtClean="0">
                <a:solidFill>
                  <a:schemeClr val="tx2"/>
                </a:solidFill>
              </a:rPr>
              <a:t>Good idea</a:t>
            </a:r>
            <a:endParaRPr lang="en-US" sz="2400" dirty="0">
              <a:solidFill>
                <a:schemeClr val="tx2"/>
              </a:solidFill>
            </a:endParaRPr>
          </a:p>
        </p:txBody>
      </p:sp>
      <p:pic>
        <p:nvPicPr>
          <p:cNvPr id="5" name="Picture 6" descr="C:\Users\slerhardt\AppData\Local\Microsoft\Windows\Temporary Internet Files\Content.IE5\MIA94FA3\MP90038730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53589" y="3276600"/>
            <a:ext cx="2011172" cy="2819400"/>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457200" y="3657600"/>
            <a:ext cx="3810000" cy="2468563"/>
          </a:xfrm>
        </p:spPr>
        <p:txBody>
          <a:bodyPr/>
          <a:lstStyle/>
          <a:p>
            <a:endParaRPr lang="en-US" dirty="0"/>
          </a:p>
        </p:txBody>
      </p:sp>
    </p:spTree>
    <p:extLst>
      <p:ext uri="{BB962C8B-B14F-4D97-AF65-F5344CB8AC3E}">
        <p14:creationId xmlns:p14="http://schemas.microsoft.com/office/powerpoint/2010/main" val="25475568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Transcript Check:</a:t>
            </a:r>
            <a:endParaRPr lang="en-US" dirty="0"/>
          </a:p>
        </p:txBody>
      </p:sp>
      <p:sp>
        <p:nvSpPr>
          <p:cNvPr id="3" name="Content Placeholder 2"/>
          <p:cNvSpPr>
            <a:spLocks noGrp="1"/>
          </p:cNvSpPr>
          <p:nvPr>
            <p:ph idx="1"/>
          </p:nvPr>
        </p:nvSpPr>
        <p:spPr/>
        <p:txBody>
          <a:bodyPr/>
          <a:lstStyle/>
          <a:p>
            <a:r>
              <a:rPr lang="en-US" dirty="0" smtClean="0"/>
              <a:t>Are all of your classes on your transcript listed correctly?  (independent study and honors especially)</a:t>
            </a:r>
          </a:p>
          <a:p>
            <a:r>
              <a:rPr lang="en-US" dirty="0" smtClean="0"/>
              <a:t>Are all of your activities listed on your transcript?  Correctly?  If not, see Mrs. Holyoak in the main office to get a form to have it changed.</a:t>
            </a:r>
          </a:p>
          <a:p>
            <a:r>
              <a:rPr lang="en-US" dirty="0" smtClean="0"/>
              <a:t>Do you have everything you need to graduate?  Most seniors will only have Communication Arts (English 4) and Social Studies (US Government) left to take.  If you need more than 7 credits, you need to be working with me NOW!  </a:t>
            </a:r>
            <a:endParaRPr lang="en-US" dirty="0"/>
          </a:p>
        </p:txBody>
      </p:sp>
    </p:spTree>
    <p:extLst>
      <p:ext uri="{BB962C8B-B14F-4D97-AF65-F5344CB8AC3E}">
        <p14:creationId xmlns:p14="http://schemas.microsoft.com/office/powerpoint/2010/main" val="21183311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Choosing a College</a:t>
            </a:r>
            <a:endParaRPr lang="en-US" dirty="0"/>
          </a:p>
        </p:txBody>
      </p:sp>
      <p:sp>
        <p:nvSpPr>
          <p:cNvPr id="4" name="Content Placeholder 3"/>
          <p:cNvSpPr>
            <a:spLocks noGrp="1"/>
          </p:cNvSpPr>
          <p:nvPr>
            <p:ph idx="1"/>
          </p:nvPr>
        </p:nvSpPr>
        <p:spPr>
          <a:xfrm>
            <a:off x="457200" y="1600201"/>
            <a:ext cx="8229600" cy="4267200"/>
          </a:xfrm>
        </p:spPr>
        <p:txBody>
          <a:bodyPr>
            <a:normAutofit/>
          </a:bodyPr>
          <a:lstStyle/>
          <a:p>
            <a:r>
              <a:rPr lang="en-US" dirty="0" smtClean="0"/>
              <a:t>Programs of study</a:t>
            </a:r>
          </a:p>
          <a:p>
            <a:r>
              <a:rPr lang="en-US" dirty="0" smtClean="0"/>
              <a:t>Location, environment</a:t>
            </a:r>
          </a:p>
          <a:p>
            <a:r>
              <a:rPr lang="en-US" dirty="0" smtClean="0"/>
              <a:t>Size</a:t>
            </a:r>
          </a:p>
          <a:p>
            <a:r>
              <a:rPr lang="en-US" dirty="0" smtClean="0"/>
              <a:t>Extra-curricular programs</a:t>
            </a:r>
          </a:p>
          <a:p>
            <a:r>
              <a:rPr lang="en-US" dirty="0" smtClean="0"/>
              <a:t>Admission requirements and deadlines</a:t>
            </a:r>
          </a:p>
          <a:p>
            <a:r>
              <a:rPr lang="en-US" dirty="0" smtClean="0"/>
              <a:t>Cost</a:t>
            </a:r>
          </a:p>
          <a:p>
            <a:r>
              <a:rPr lang="en-US" dirty="0" smtClean="0"/>
              <a:t>Financial aid and scholarship offerings</a:t>
            </a:r>
          </a:p>
          <a:p>
            <a:r>
              <a:rPr lang="en-US" dirty="0" smtClean="0"/>
              <a:t>Quality of education</a:t>
            </a:r>
          </a:p>
          <a:p>
            <a:r>
              <a:rPr lang="en-US" dirty="0" smtClean="0"/>
              <a:t>Housing, resources, facilities</a:t>
            </a:r>
            <a:endParaRPr lang="en-US" dirty="0"/>
          </a:p>
        </p:txBody>
      </p:sp>
      <p:sp>
        <p:nvSpPr>
          <p:cNvPr id="6" name="TextBox 5"/>
          <p:cNvSpPr txBox="1"/>
          <p:nvPr/>
        </p:nvSpPr>
        <p:spPr>
          <a:xfrm>
            <a:off x="297873" y="5715000"/>
            <a:ext cx="8610600" cy="923330"/>
          </a:xfrm>
          <a:prstGeom prst="rect">
            <a:avLst/>
          </a:prstGeom>
          <a:noFill/>
        </p:spPr>
        <p:txBody>
          <a:bodyPr wrap="square" rtlCol="0">
            <a:spAutoFit/>
          </a:bodyPr>
          <a:lstStyle/>
          <a:p>
            <a:pPr algn="ctr"/>
            <a:r>
              <a:rPr lang="en-US" dirty="0" smtClean="0">
                <a:latin typeface="+mj-lt"/>
                <a:cs typeface="MV Boli" pitchFamily="2" charset="0"/>
              </a:rPr>
              <a:t>Find the best fit for </a:t>
            </a:r>
            <a:r>
              <a:rPr lang="en-US" b="1" u="sng" dirty="0" smtClean="0">
                <a:latin typeface="+mj-lt"/>
                <a:cs typeface="MV Boli" pitchFamily="2" charset="0"/>
              </a:rPr>
              <a:t>YOU</a:t>
            </a:r>
            <a:r>
              <a:rPr lang="en-US" dirty="0" smtClean="0">
                <a:latin typeface="+mj-lt"/>
                <a:cs typeface="MV Boli" pitchFamily="2" charset="0"/>
              </a:rPr>
              <a:t>!  Visit the campus and do a tour with admissions!  Research the schools you are looking at.  </a:t>
            </a:r>
          </a:p>
          <a:p>
            <a:pPr algn="ctr"/>
            <a:r>
              <a:rPr lang="en-US" dirty="0" smtClean="0">
                <a:latin typeface="+mj-lt"/>
                <a:cs typeface="MV Boli" pitchFamily="2" charset="0"/>
              </a:rPr>
              <a:t>Make it a personal choice.</a:t>
            </a:r>
            <a:endParaRPr lang="en-US" dirty="0">
              <a:latin typeface="+mj-lt"/>
              <a:cs typeface="MV Boli" pitchFamily="2" charset="0"/>
            </a:endParaRPr>
          </a:p>
        </p:txBody>
      </p:sp>
    </p:spTree>
    <p:extLst>
      <p:ext uri="{BB962C8B-B14F-4D97-AF65-F5344CB8AC3E}">
        <p14:creationId xmlns:p14="http://schemas.microsoft.com/office/powerpoint/2010/main" val="40036989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0"/>
            <a:ext cx="8229600" cy="1066800"/>
          </a:xfrm>
        </p:spPr>
        <p:txBody>
          <a:bodyPr/>
          <a:lstStyle/>
          <a:p>
            <a:r>
              <a:rPr lang="en-US" dirty="0" smtClean="0"/>
              <a:t>Steps to apply for college:</a:t>
            </a:r>
            <a:endParaRPr lang="en-US" dirty="0"/>
          </a:p>
        </p:txBody>
      </p:sp>
      <p:sp>
        <p:nvSpPr>
          <p:cNvPr id="5" name="Content Placeholder 4"/>
          <p:cNvSpPr>
            <a:spLocks noGrp="1"/>
          </p:cNvSpPr>
          <p:nvPr>
            <p:ph idx="1"/>
          </p:nvPr>
        </p:nvSpPr>
        <p:spPr>
          <a:xfrm>
            <a:off x="457200" y="1066800"/>
            <a:ext cx="8229600" cy="4525963"/>
          </a:xfrm>
        </p:spPr>
        <p:txBody>
          <a:bodyPr>
            <a:noAutofit/>
          </a:bodyPr>
          <a:lstStyle/>
          <a:p>
            <a:r>
              <a:rPr lang="en-US" sz="1600" b="1" dirty="0" smtClean="0">
                <a:solidFill>
                  <a:schemeClr val="tx1"/>
                </a:solidFill>
                <a:cs typeface="MV Boli" pitchFamily="2" charset="0"/>
              </a:rPr>
              <a:t>1.  </a:t>
            </a:r>
            <a:r>
              <a:rPr lang="en-US" sz="1600" b="1" u="sng" dirty="0" smtClean="0">
                <a:solidFill>
                  <a:schemeClr val="tx1"/>
                </a:solidFill>
                <a:cs typeface="MV Boli" pitchFamily="2" charset="0"/>
              </a:rPr>
              <a:t>Finalize your college selection</a:t>
            </a:r>
            <a:r>
              <a:rPr lang="en-US" sz="1600" dirty="0" smtClean="0">
                <a:cs typeface="MV Boli" pitchFamily="2" charset="0"/>
              </a:rPr>
              <a:t>.  </a:t>
            </a:r>
            <a:r>
              <a:rPr lang="en-US" sz="1600" dirty="0">
                <a:cs typeface="MV Boli" pitchFamily="2" charset="0"/>
              </a:rPr>
              <a:t>	</a:t>
            </a:r>
            <a:endParaRPr lang="en-US" sz="1600" dirty="0" smtClean="0">
              <a:cs typeface="MV Boli" pitchFamily="2" charset="0"/>
            </a:endParaRPr>
          </a:p>
          <a:p>
            <a:pPr lvl="1"/>
            <a:r>
              <a:rPr lang="en-US" u="sng" dirty="0" smtClean="0">
                <a:solidFill>
                  <a:srgbClr val="FF0000"/>
                </a:solidFill>
                <a:cs typeface="MV Boli" pitchFamily="2" charset="0"/>
              </a:rPr>
              <a:t>Check the admission standards</a:t>
            </a:r>
            <a:r>
              <a:rPr lang="en-US" dirty="0" smtClean="0">
                <a:cs typeface="MV Boli" pitchFamily="2" charset="0"/>
              </a:rPr>
              <a:t>.  Do you meet the criteria?  If so, and you are applying to an in-state school, you may need to only apply to one school.  However, if you have a GPA of at least 3.0, you may want to apply to more than one school to see which school will give you the best scholarship package.</a:t>
            </a:r>
          </a:p>
          <a:p>
            <a:pPr lvl="1"/>
            <a:r>
              <a:rPr lang="en-US" u="sng" dirty="0" smtClean="0">
                <a:solidFill>
                  <a:srgbClr val="FF0000"/>
                </a:solidFill>
                <a:cs typeface="MV Boli" pitchFamily="2" charset="0"/>
              </a:rPr>
              <a:t>Check the deadlines to apply!  </a:t>
            </a:r>
            <a:r>
              <a:rPr lang="en-US" dirty="0" smtClean="0">
                <a:solidFill>
                  <a:srgbClr val="FF0000"/>
                </a:solidFill>
                <a:cs typeface="MV Boli" pitchFamily="2" charset="0"/>
              </a:rPr>
              <a:t>The earlier, the better.  Most applications are a first come, first serve basis, so give your application priority status by getting it in early!  This especially applies to scholarships!!!!!</a:t>
            </a:r>
          </a:p>
          <a:p>
            <a:pPr lvl="1"/>
            <a:r>
              <a:rPr lang="en-US" u="sng" dirty="0" smtClean="0">
                <a:solidFill>
                  <a:srgbClr val="FF0000"/>
                </a:solidFill>
                <a:cs typeface="MV Boli" pitchFamily="2" charset="0"/>
              </a:rPr>
              <a:t>Find out what kind of financial aid and scholarship packages you are eligible for.  Pay close attention to deadlines (which are different than regular admission deadlines!!!) </a:t>
            </a:r>
            <a:r>
              <a:rPr lang="en-US" dirty="0" smtClean="0">
                <a:solidFill>
                  <a:schemeClr val="tx2"/>
                </a:solidFill>
                <a:cs typeface="MV Boli" pitchFamily="2" charset="0"/>
              </a:rPr>
              <a:t>Schools offer school-based scholarships that students are awarded once a student applies.  For the most part, these scholarships do not require a separate application.  The application to the school makes you eligible—most of the time, but you need to check with the financial aid and admission office to be sure!)</a:t>
            </a:r>
          </a:p>
          <a:p>
            <a:r>
              <a:rPr lang="en-US" sz="1600" b="1" dirty="0" smtClean="0">
                <a:solidFill>
                  <a:schemeClr val="tx1"/>
                </a:solidFill>
                <a:cs typeface="MV Boli" pitchFamily="2" charset="0"/>
              </a:rPr>
              <a:t>2.  </a:t>
            </a:r>
            <a:r>
              <a:rPr lang="en-US" sz="1600" b="1" u="sng" dirty="0" smtClean="0">
                <a:solidFill>
                  <a:schemeClr val="tx1"/>
                </a:solidFill>
                <a:cs typeface="MV Boli" pitchFamily="2" charset="0"/>
              </a:rPr>
              <a:t>Fill out the application.</a:t>
            </a:r>
            <a:r>
              <a:rPr lang="en-US" sz="1600" dirty="0" smtClean="0">
                <a:solidFill>
                  <a:schemeClr val="tx2"/>
                </a:solidFill>
                <a:cs typeface="MV Boli" pitchFamily="2" charset="0"/>
              </a:rPr>
              <a:t>  Most applications are done on-line now.  You can fill out a paper version, but on-line seems to be better.  Have your parents or another set of eyes check for accuracy before submitting!</a:t>
            </a:r>
            <a:endParaRPr lang="en-US" sz="1600" b="1" u="sng" dirty="0" smtClean="0">
              <a:solidFill>
                <a:schemeClr val="tx1"/>
              </a:solidFill>
              <a:cs typeface="MV Boli" pitchFamily="2" charset="0"/>
            </a:endParaRPr>
          </a:p>
          <a:p>
            <a:pPr lvl="1"/>
            <a:endParaRPr lang="en-US" b="1" u="sng" dirty="0">
              <a:solidFill>
                <a:srgbClr val="FF0000"/>
              </a:solidFill>
              <a:cs typeface="MV Boli" pitchFamily="2" charset="0"/>
            </a:endParaRPr>
          </a:p>
        </p:txBody>
      </p:sp>
    </p:spTree>
    <p:extLst>
      <p:ext uri="{BB962C8B-B14F-4D97-AF65-F5344CB8AC3E}">
        <p14:creationId xmlns:p14="http://schemas.microsoft.com/office/powerpoint/2010/main" val="36469398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229600" cy="838200"/>
          </a:xfrm>
        </p:spPr>
        <p:txBody>
          <a:bodyPr/>
          <a:lstStyle/>
          <a:p>
            <a:r>
              <a:rPr lang="en-US" sz="3200" dirty="0" smtClean="0"/>
              <a:t>Steps to applying for college, continued…</a:t>
            </a:r>
            <a:endParaRPr lang="en-US" sz="3200" dirty="0"/>
          </a:p>
        </p:txBody>
      </p:sp>
      <p:sp>
        <p:nvSpPr>
          <p:cNvPr id="3" name="Content Placeholder 2"/>
          <p:cNvSpPr>
            <a:spLocks noGrp="1"/>
          </p:cNvSpPr>
          <p:nvPr>
            <p:ph idx="1"/>
          </p:nvPr>
        </p:nvSpPr>
        <p:spPr>
          <a:xfrm>
            <a:off x="304800" y="1066800"/>
            <a:ext cx="8534400" cy="5486400"/>
          </a:xfrm>
        </p:spPr>
        <p:txBody>
          <a:bodyPr>
            <a:normAutofit fontScale="85000" lnSpcReduction="20000"/>
          </a:bodyPr>
          <a:lstStyle/>
          <a:p>
            <a:r>
              <a:rPr lang="en-US" sz="2000" b="1" dirty="0">
                <a:solidFill>
                  <a:schemeClr val="tx1"/>
                </a:solidFill>
                <a:cs typeface="MV Boli" pitchFamily="2" charset="0"/>
              </a:rPr>
              <a:t>3.  </a:t>
            </a:r>
            <a:r>
              <a:rPr lang="en-US" sz="2000" b="1" u="sng" dirty="0">
                <a:solidFill>
                  <a:schemeClr val="tx1"/>
                </a:solidFill>
                <a:cs typeface="MV Boli" pitchFamily="2" charset="0"/>
              </a:rPr>
              <a:t>Have your transcript sent to the school you are applying to.  </a:t>
            </a:r>
            <a:r>
              <a:rPr lang="en-US" sz="2000" dirty="0">
                <a:solidFill>
                  <a:schemeClr val="tx2"/>
                </a:solidFill>
                <a:cs typeface="MV Boli" pitchFamily="2" charset="0"/>
              </a:rPr>
              <a:t>You need to go to the main office and fill out a pink transcript request form with Mrs. Holyoak.  YOU WILL NEED TO </a:t>
            </a:r>
            <a:r>
              <a:rPr lang="en-US" sz="2000" u="sng" dirty="0">
                <a:solidFill>
                  <a:schemeClr val="tx2"/>
                </a:solidFill>
                <a:cs typeface="MV Boli" pitchFamily="2" charset="0"/>
              </a:rPr>
              <a:t>ALSO</a:t>
            </a:r>
            <a:r>
              <a:rPr lang="en-US" sz="2000" dirty="0">
                <a:solidFill>
                  <a:schemeClr val="tx2"/>
                </a:solidFill>
                <a:cs typeface="MV Boli" pitchFamily="2" charset="0"/>
              </a:rPr>
              <a:t> REQUEST A </a:t>
            </a:r>
            <a:r>
              <a:rPr lang="en-US" sz="2000" u="sng" dirty="0">
                <a:solidFill>
                  <a:schemeClr val="tx2"/>
                </a:solidFill>
                <a:cs typeface="MV Boli" pitchFamily="2" charset="0"/>
              </a:rPr>
              <a:t>FINAL</a:t>
            </a:r>
            <a:r>
              <a:rPr lang="en-US" sz="2000" dirty="0">
                <a:solidFill>
                  <a:schemeClr val="tx2"/>
                </a:solidFill>
                <a:cs typeface="MV Boli" pitchFamily="2" charset="0"/>
              </a:rPr>
              <a:t> TRANSCRIPT  AT THE END OF THE YEAR</a:t>
            </a:r>
            <a:r>
              <a:rPr lang="en-US" sz="2000" dirty="0" smtClean="0">
                <a:solidFill>
                  <a:schemeClr val="tx2"/>
                </a:solidFill>
                <a:cs typeface="MV Boli" pitchFamily="2" charset="0"/>
              </a:rPr>
              <a:t>.</a:t>
            </a:r>
          </a:p>
          <a:p>
            <a:r>
              <a:rPr lang="en-US" sz="2000" dirty="0" smtClean="0">
                <a:solidFill>
                  <a:schemeClr val="tx1"/>
                </a:solidFill>
                <a:cs typeface="MV Boli" pitchFamily="2" charset="0"/>
              </a:rPr>
              <a:t>4. </a:t>
            </a:r>
            <a:r>
              <a:rPr lang="en-US" sz="2000" b="1" u="sng" dirty="0" smtClean="0">
                <a:solidFill>
                  <a:schemeClr val="tx1"/>
                </a:solidFill>
                <a:cs typeface="MV Boli" pitchFamily="2" charset="0"/>
              </a:rPr>
              <a:t>Have your official SAT and/or ACT scores sent directly to your schools you are applying to.  </a:t>
            </a:r>
            <a:r>
              <a:rPr lang="en-US" sz="2000" dirty="0" smtClean="0">
                <a:solidFill>
                  <a:schemeClr val="tx2"/>
                </a:solidFill>
                <a:cs typeface="MV Boli" pitchFamily="2" charset="0"/>
              </a:rPr>
              <a:t>TIP:  make sure when you are registering for the tests, you select the schools you want your scores sent to.  If you have to ask the testing companies to send the scores after you have already taken the test, there is a fee for every score sent! </a:t>
            </a:r>
          </a:p>
          <a:p>
            <a:r>
              <a:rPr lang="en-US" sz="2000" dirty="0" smtClean="0">
                <a:solidFill>
                  <a:schemeClr val="tx1"/>
                </a:solidFill>
                <a:cs typeface="MV Boli" pitchFamily="2" charset="0"/>
              </a:rPr>
              <a:t>5.  </a:t>
            </a:r>
            <a:r>
              <a:rPr lang="en-US" sz="2000" b="1" u="sng" dirty="0" smtClean="0">
                <a:solidFill>
                  <a:schemeClr val="tx1"/>
                </a:solidFill>
                <a:cs typeface="MV Boli" pitchFamily="2" charset="0"/>
              </a:rPr>
              <a:t>Many schools require two letters of recommendation as part of the application.</a:t>
            </a:r>
            <a:r>
              <a:rPr lang="en-US" sz="2000" dirty="0" smtClean="0">
                <a:solidFill>
                  <a:schemeClr val="tx2"/>
                </a:solidFill>
                <a:cs typeface="MV Boli" pitchFamily="2" charset="0"/>
              </a:rPr>
              <a:t>  If this is the case with the schools you are applying to, make sure you select relevant people to write your letters.  Give them a MINIMUM of two weeks notice.  You most likely will be asked to submit to them a resume or a recommendation request form (available in the counseling center)</a:t>
            </a:r>
          </a:p>
          <a:p>
            <a:r>
              <a:rPr lang="en-US" sz="2000" b="1" dirty="0" smtClean="0">
                <a:solidFill>
                  <a:schemeClr val="tx1"/>
                </a:solidFill>
                <a:cs typeface="MV Boli" pitchFamily="2" charset="0"/>
              </a:rPr>
              <a:t>6.  </a:t>
            </a:r>
            <a:r>
              <a:rPr lang="en-US" sz="2000" b="1" u="sng" dirty="0" smtClean="0">
                <a:solidFill>
                  <a:schemeClr val="tx1"/>
                </a:solidFill>
                <a:cs typeface="MV Boli" pitchFamily="2" charset="0"/>
              </a:rPr>
              <a:t>Many schools and scholarship applications require a personal essay.  </a:t>
            </a:r>
            <a:r>
              <a:rPr lang="en-US" sz="2000" dirty="0" smtClean="0">
                <a:solidFill>
                  <a:schemeClr val="tx2"/>
                </a:solidFill>
                <a:cs typeface="MV Boli" pitchFamily="2" charset="0"/>
              </a:rPr>
              <a:t>If this applies to you, make sure you begin early.  Have at least three people review your essays for accuracy and content.  It is okay to get suggestions, but make it your own and personal.  Make sure you stay within the guidelines and answer what is being asked.</a:t>
            </a:r>
          </a:p>
          <a:p>
            <a:r>
              <a:rPr lang="en-US" sz="2000" dirty="0" smtClean="0">
                <a:solidFill>
                  <a:schemeClr val="tx1"/>
                </a:solidFill>
                <a:cs typeface="MV Boli" pitchFamily="2" charset="0"/>
              </a:rPr>
              <a:t>7. </a:t>
            </a:r>
            <a:r>
              <a:rPr lang="en-US" sz="2000" b="1" u="sng" dirty="0" smtClean="0">
                <a:solidFill>
                  <a:schemeClr val="tx1"/>
                </a:solidFill>
                <a:cs typeface="MV Boli" pitchFamily="2" charset="0"/>
              </a:rPr>
              <a:t>Check the status of your application a few weeks after you send it </a:t>
            </a:r>
            <a:r>
              <a:rPr lang="en-US" sz="2000" dirty="0" smtClean="0">
                <a:solidFill>
                  <a:schemeClr val="tx2"/>
                </a:solidFill>
                <a:cs typeface="MV Boli" pitchFamily="2" charset="0"/>
              </a:rPr>
              <a:t>(or earlier) to make sure they have received your application and that it is complete.</a:t>
            </a:r>
            <a:endParaRPr lang="en-US" sz="2000" dirty="0">
              <a:solidFill>
                <a:srgbClr val="FF0000"/>
              </a:solidFill>
              <a:cs typeface="MV Boli" pitchFamily="2" charset="0"/>
            </a:endParaRPr>
          </a:p>
          <a:p>
            <a:pPr marL="0" indent="0">
              <a:buNone/>
            </a:pPr>
            <a:endParaRPr lang="en-US" dirty="0"/>
          </a:p>
        </p:txBody>
      </p:sp>
    </p:spTree>
    <p:extLst>
      <p:ext uri="{BB962C8B-B14F-4D97-AF65-F5344CB8AC3E}">
        <p14:creationId xmlns:p14="http://schemas.microsoft.com/office/powerpoint/2010/main" val="13966598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838200"/>
          </a:xfrm>
        </p:spPr>
        <p:txBody>
          <a:bodyPr/>
          <a:lstStyle/>
          <a:p>
            <a:r>
              <a:rPr lang="en-US" dirty="0" smtClean="0"/>
              <a:t>SAT and ACT’s</a:t>
            </a:r>
            <a:endParaRPr lang="en-US" dirty="0"/>
          </a:p>
        </p:txBody>
      </p:sp>
      <p:sp>
        <p:nvSpPr>
          <p:cNvPr id="3" name="Content Placeholder 2"/>
          <p:cNvSpPr>
            <a:spLocks noGrp="1"/>
          </p:cNvSpPr>
          <p:nvPr>
            <p:ph idx="1"/>
          </p:nvPr>
        </p:nvSpPr>
        <p:spPr>
          <a:xfrm>
            <a:off x="228600" y="990600"/>
            <a:ext cx="8686800" cy="5135563"/>
          </a:xfrm>
        </p:spPr>
        <p:txBody>
          <a:bodyPr>
            <a:normAutofit fontScale="85000" lnSpcReduction="20000"/>
          </a:bodyPr>
          <a:lstStyle/>
          <a:p>
            <a:r>
              <a:rPr lang="en-US" dirty="0" smtClean="0"/>
              <a:t>Should you take a test more than once?  </a:t>
            </a:r>
          </a:p>
          <a:p>
            <a:pPr lvl="1"/>
            <a:r>
              <a:rPr lang="en-US" dirty="0" smtClean="0"/>
              <a:t>Yes, if a higher score would make you eligible for a scholarship.  </a:t>
            </a:r>
          </a:p>
          <a:p>
            <a:pPr lvl="1"/>
            <a:r>
              <a:rPr lang="en-US" dirty="0" smtClean="0"/>
              <a:t>Yes, if you have a lower GPA or close to the minimum GPA required for college entrance.</a:t>
            </a:r>
          </a:p>
          <a:p>
            <a:r>
              <a:rPr lang="en-US" dirty="0" smtClean="0"/>
              <a:t>How do I register?</a:t>
            </a:r>
          </a:p>
          <a:p>
            <a:pPr lvl="1"/>
            <a:r>
              <a:rPr lang="en-US" b="1" dirty="0" smtClean="0">
                <a:solidFill>
                  <a:srgbClr val="FF0000"/>
                </a:solidFill>
              </a:rPr>
              <a:t>Collegeboard.com</a:t>
            </a:r>
            <a:r>
              <a:rPr lang="en-US" dirty="0" smtClean="0"/>
              <a:t> for the SAT</a:t>
            </a:r>
          </a:p>
          <a:p>
            <a:pPr lvl="1"/>
            <a:r>
              <a:rPr lang="en-US" b="1" dirty="0" smtClean="0">
                <a:solidFill>
                  <a:srgbClr val="FF0000"/>
                </a:solidFill>
              </a:rPr>
              <a:t>Act.org</a:t>
            </a:r>
            <a:r>
              <a:rPr lang="en-US" dirty="0" smtClean="0"/>
              <a:t> for the ACT</a:t>
            </a:r>
          </a:p>
          <a:p>
            <a:pPr lvl="1"/>
            <a:r>
              <a:rPr lang="en-US" dirty="0" smtClean="0"/>
              <a:t>You can register via the paper method, but on-line is preferred.  </a:t>
            </a:r>
          </a:p>
          <a:p>
            <a:pPr lvl="1"/>
            <a:r>
              <a:rPr lang="en-US" dirty="0" smtClean="0"/>
              <a:t>Registering takes time.  Give yourself at least an hour to complete the test registration process.</a:t>
            </a:r>
          </a:p>
          <a:p>
            <a:r>
              <a:rPr lang="en-US" dirty="0" smtClean="0"/>
              <a:t>When you register, make sure you select schools, NCAA, or other programs you know will need your scores.  Low scores will not count against you.  Everyone will accept your highest score.  </a:t>
            </a:r>
          </a:p>
          <a:p>
            <a:r>
              <a:rPr lang="en-US" dirty="0" smtClean="0"/>
              <a:t>Make sure when you are registering, you select a date that you know for certainty you will be available to take the test.  Check with your parents!  Changing your test date costs money!</a:t>
            </a:r>
          </a:p>
          <a:p>
            <a:r>
              <a:rPr lang="en-US" dirty="0" smtClean="0"/>
              <a:t>What is the difference between the tests?  </a:t>
            </a:r>
          </a:p>
          <a:p>
            <a:pPr lvl="1"/>
            <a:r>
              <a:rPr lang="en-US" dirty="0" smtClean="0"/>
              <a:t>The ACT has a science and analytical component that the SAT does not.  </a:t>
            </a:r>
          </a:p>
          <a:p>
            <a:pPr lvl="1"/>
            <a:r>
              <a:rPr lang="en-US" dirty="0" smtClean="0"/>
              <a:t>Our students, generally speaking, have done better on the ACT.  If you are not a science-minded student though, take the SAT.</a:t>
            </a:r>
          </a:p>
          <a:p>
            <a:r>
              <a:rPr lang="en-US" dirty="0" smtClean="0"/>
              <a:t>Should you take the writing portion?  </a:t>
            </a:r>
          </a:p>
          <a:p>
            <a:pPr lvl="1"/>
            <a:r>
              <a:rPr lang="en-US" dirty="0" smtClean="0"/>
              <a:t>Yes, most schools will use this score for your English placement.</a:t>
            </a:r>
          </a:p>
          <a:p>
            <a:pPr marL="0" indent="0">
              <a:buNone/>
            </a:pPr>
            <a:endParaRPr lang="en-US" dirty="0"/>
          </a:p>
        </p:txBody>
      </p:sp>
    </p:spTree>
    <p:extLst>
      <p:ext uri="{BB962C8B-B14F-4D97-AF65-F5344CB8AC3E}">
        <p14:creationId xmlns:p14="http://schemas.microsoft.com/office/powerpoint/2010/main" val="406786286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1741</TotalTime>
  <Words>2875</Words>
  <Application>Microsoft Office PowerPoint</Application>
  <PresentationFormat>On-screen Show (4:3)</PresentationFormat>
  <Paragraphs>240</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Executive</vt:lpstr>
      <vt:lpstr>Senior College and Scholarship Information</vt:lpstr>
      <vt:lpstr>Welcome!   Some things for you to do: 1.  (optional) Please provide your contact information at any of the three locations in the front of the room.   2.  Feel free to grab hand-out materials.  You may wish to wait until the end after I explain each piece and grab what is relevant to you.   3.  There is an index card available next to the contact info sheets.  This is provided to leave me questions you may have after we finish that I can email you later.   </vt:lpstr>
      <vt:lpstr>Initiative</vt:lpstr>
      <vt:lpstr>Inspiration</vt:lpstr>
      <vt:lpstr>Transcript Check:</vt:lpstr>
      <vt:lpstr>Choosing a College</vt:lpstr>
      <vt:lpstr>Steps to apply for college:</vt:lpstr>
      <vt:lpstr>Steps to applying for college, continued…</vt:lpstr>
      <vt:lpstr>SAT and ACT’s</vt:lpstr>
      <vt:lpstr>College Visits:</vt:lpstr>
      <vt:lpstr>Did you know?...</vt:lpstr>
      <vt:lpstr>Estimated Budgets:</vt:lpstr>
      <vt:lpstr>Estimated cost of attendance at the University of Oregon</vt:lpstr>
      <vt:lpstr>Helpful websites:</vt:lpstr>
      <vt:lpstr>Did you know?...</vt:lpstr>
      <vt:lpstr>Scholarships!!!!</vt:lpstr>
      <vt:lpstr>Scholarships continued…</vt:lpstr>
      <vt:lpstr>Tips to applying for scholarships:</vt:lpstr>
      <vt:lpstr>Federal Financial Aid</vt:lpstr>
      <vt:lpstr>Important Dates:</vt:lpstr>
      <vt:lpstr>Essay writing:</vt:lpstr>
      <vt:lpstr>Closing words of wisdom</vt:lpstr>
      <vt:lpstr>     Challenge yourself!  Push yourself beyond your comfort zone!  Believe in yourself!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Senior College and Scholarship Information</dc:title>
  <dc:creator>Sheri Erhardt</dc:creator>
  <cp:lastModifiedBy>Sheri Erhardt</cp:lastModifiedBy>
  <cp:revision>42</cp:revision>
  <cp:lastPrinted>2011-09-21T21:52:12Z</cp:lastPrinted>
  <dcterms:created xsi:type="dcterms:W3CDTF">2011-09-19T21:17:24Z</dcterms:created>
  <dcterms:modified xsi:type="dcterms:W3CDTF">2011-09-30T18:15:49Z</dcterms:modified>
</cp:coreProperties>
</file>